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8" r:id="rId2"/>
    <p:sldId id="257" r:id="rId3"/>
    <p:sldId id="291" r:id="rId4"/>
    <p:sldId id="292" r:id="rId5"/>
    <p:sldId id="285" r:id="rId6"/>
    <p:sldId id="286" r:id="rId7"/>
    <p:sldId id="28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8" d="100"/>
          <a:sy n="108"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glė / Autarė" userId="49614ce5-3eff-4c67-97c1-574444202fb0" providerId="ADAL" clId="{6E9D825B-8E59-4A2D-9490-19C76B5A7CAA}"/>
    <pc:docChg chg="delSld">
      <pc:chgData name="Miglė / Autarė" userId="49614ce5-3eff-4c67-97c1-574444202fb0" providerId="ADAL" clId="{6E9D825B-8E59-4A2D-9490-19C76B5A7CAA}" dt="2023-01-27T07:22:46.525" v="1" actId="47"/>
      <pc:docMkLst>
        <pc:docMk/>
      </pc:docMkLst>
      <pc:sldChg chg="del">
        <pc:chgData name="Miglė / Autarė" userId="49614ce5-3eff-4c67-97c1-574444202fb0" providerId="ADAL" clId="{6E9D825B-8E59-4A2D-9490-19C76B5A7CAA}" dt="2023-01-27T07:22:46.525" v="1" actId="47"/>
        <pc:sldMkLst>
          <pc:docMk/>
          <pc:sldMk cId="1901428114" sldId="289"/>
        </pc:sldMkLst>
      </pc:sldChg>
      <pc:sldChg chg="del">
        <pc:chgData name="Miglė / Autarė" userId="49614ce5-3eff-4c67-97c1-574444202fb0" providerId="ADAL" clId="{6E9D825B-8E59-4A2D-9490-19C76B5A7CAA}" dt="2023-01-27T07:22:39.088" v="0" actId="47"/>
        <pc:sldMkLst>
          <pc:docMk/>
          <pc:sldMk cId="1260884018" sldId="2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1824E9-5629-4297-881A-606EE58C04B3}" type="datetimeFigureOut">
              <a:rPr lang="en-GB" smtClean="0"/>
              <a:t>27/01/2023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ABF857-71EA-441F-94F3-269089C061ED}" type="slidenum">
              <a:rPr lang="en-GB" smtClean="0"/>
              <a:t>‹#›</a:t>
            </a:fld>
            <a:endParaRPr lang="en-GB"/>
          </a:p>
        </p:txBody>
      </p:sp>
    </p:spTree>
    <p:extLst>
      <p:ext uri="{BB962C8B-B14F-4D97-AF65-F5344CB8AC3E}">
        <p14:creationId xmlns:p14="http://schemas.microsoft.com/office/powerpoint/2010/main" val="1408934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9ABF857-71EA-441F-94F3-269089C061ED}" type="slidenum">
              <a:rPr lang="en-GB" smtClean="0"/>
              <a:t>2</a:t>
            </a:fld>
            <a:endParaRPr lang="en-GB"/>
          </a:p>
        </p:txBody>
      </p:sp>
    </p:spTree>
    <p:extLst>
      <p:ext uri="{BB962C8B-B14F-4D97-AF65-F5344CB8AC3E}">
        <p14:creationId xmlns:p14="http://schemas.microsoft.com/office/powerpoint/2010/main" val="1148488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9ABF857-71EA-441F-94F3-269089C061ED}" type="slidenum">
              <a:rPr lang="en-GB" smtClean="0"/>
              <a:t>5</a:t>
            </a:fld>
            <a:endParaRPr lang="en-GB"/>
          </a:p>
        </p:txBody>
      </p:sp>
    </p:spTree>
    <p:extLst>
      <p:ext uri="{BB962C8B-B14F-4D97-AF65-F5344CB8AC3E}">
        <p14:creationId xmlns:p14="http://schemas.microsoft.com/office/powerpoint/2010/main" val="921265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9ABF857-71EA-441F-94F3-269089C061ED}" type="slidenum">
              <a:rPr lang="en-GB" smtClean="0"/>
              <a:t>6</a:t>
            </a:fld>
            <a:endParaRPr lang="en-GB"/>
          </a:p>
        </p:txBody>
      </p:sp>
    </p:spTree>
    <p:extLst>
      <p:ext uri="{BB962C8B-B14F-4D97-AF65-F5344CB8AC3E}">
        <p14:creationId xmlns:p14="http://schemas.microsoft.com/office/powerpoint/2010/main" val="1626996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2659FB-86A1-4C3A-9959-923A7CD0458D}" type="datetimeFigureOut">
              <a:rPr lang="en-GB" smtClean="0"/>
              <a:t>27/01/2023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145750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659FB-86A1-4C3A-9959-923A7CD0458D}" type="datetimeFigureOut">
              <a:rPr lang="en-GB" smtClean="0"/>
              <a:t>27/01/2023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1961980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659FB-86A1-4C3A-9959-923A7CD0458D}" type="datetimeFigureOut">
              <a:rPr lang="en-GB" smtClean="0"/>
              <a:t>27/01/2023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859EE-4F12-45E6-B4F7-C67841D3130C}"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96821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659FB-86A1-4C3A-9959-923A7CD0458D}" type="datetimeFigureOut">
              <a:rPr lang="en-GB" smtClean="0"/>
              <a:t>27/01/2023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2322253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659FB-86A1-4C3A-9959-923A7CD0458D}" type="datetimeFigureOut">
              <a:rPr lang="en-GB" smtClean="0"/>
              <a:t>27/01/2023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859EE-4F12-45E6-B4F7-C67841D3130C}"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2078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659FB-86A1-4C3A-9959-923A7CD0458D}" type="datetimeFigureOut">
              <a:rPr lang="en-GB" smtClean="0"/>
              <a:t>27/01/2023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2184211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659FB-86A1-4C3A-9959-923A7CD0458D}" type="datetimeFigureOut">
              <a:rPr lang="en-GB" smtClean="0"/>
              <a:t>27/01/2023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1890035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659FB-86A1-4C3A-9959-923A7CD0458D}" type="datetimeFigureOut">
              <a:rPr lang="en-GB" smtClean="0"/>
              <a:t>27/01/2023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104427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659FB-86A1-4C3A-9959-923A7CD0458D}" type="datetimeFigureOut">
              <a:rPr lang="en-GB" smtClean="0"/>
              <a:t>27/01/2023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3253223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659FB-86A1-4C3A-9959-923A7CD0458D}" type="datetimeFigureOut">
              <a:rPr lang="en-GB" smtClean="0"/>
              <a:t>27/01/2023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2764942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659FB-86A1-4C3A-9959-923A7CD0458D}" type="datetimeFigureOut">
              <a:rPr lang="en-GB" smtClean="0"/>
              <a:t>27/01/2023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787413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659FB-86A1-4C3A-9959-923A7CD0458D}" type="datetimeFigureOut">
              <a:rPr lang="en-GB" smtClean="0"/>
              <a:t>27/01/2023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2802139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659FB-86A1-4C3A-9959-923A7CD0458D}" type="datetimeFigureOut">
              <a:rPr lang="en-GB" smtClean="0"/>
              <a:t>27/01/2023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177861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659FB-86A1-4C3A-9959-923A7CD0458D}" type="datetimeFigureOut">
              <a:rPr lang="en-GB" smtClean="0"/>
              <a:t>27/01/2023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3710280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659FB-86A1-4C3A-9959-923A7CD0458D}" type="datetimeFigureOut">
              <a:rPr lang="en-GB" smtClean="0"/>
              <a:t>27/01/2023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116621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2659FB-86A1-4C3A-9959-923A7CD0458D}" type="datetimeFigureOut">
              <a:rPr lang="en-GB" smtClean="0"/>
              <a:t>27/01/2023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1859EE-4F12-45E6-B4F7-C67841D3130C}" type="slidenum">
              <a:rPr lang="en-GB" smtClean="0"/>
              <a:t>‹#›</a:t>
            </a:fld>
            <a:endParaRPr lang="en-GB"/>
          </a:p>
        </p:txBody>
      </p:sp>
    </p:spTree>
    <p:extLst>
      <p:ext uri="{BB962C8B-B14F-4D97-AF65-F5344CB8AC3E}">
        <p14:creationId xmlns:p14="http://schemas.microsoft.com/office/powerpoint/2010/main" val="825671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2659FB-86A1-4C3A-9959-923A7CD0458D}" type="datetimeFigureOut">
              <a:rPr lang="en-GB" smtClean="0"/>
              <a:t>27/01/2023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1859EE-4F12-45E6-B4F7-C67841D3130C}" type="slidenum">
              <a:rPr lang="en-GB" smtClean="0"/>
              <a:t>‹#›</a:t>
            </a:fld>
            <a:endParaRPr lang="en-GB"/>
          </a:p>
        </p:txBody>
      </p:sp>
    </p:spTree>
    <p:extLst>
      <p:ext uri="{BB962C8B-B14F-4D97-AF65-F5344CB8AC3E}">
        <p14:creationId xmlns:p14="http://schemas.microsoft.com/office/powerpoint/2010/main" val="16611533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0.jpeg"/><Relationship Id="rId7"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20.png"/><Relationship Id="rId3" Type="http://schemas.openxmlformats.org/officeDocument/2006/relationships/image" Target="../media/image14.jpeg"/><Relationship Id="rId7" Type="http://schemas.openxmlformats.org/officeDocument/2006/relationships/image" Target="../media/image16.jpeg"/><Relationship Id="rId12" Type="http://schemas.openxmlformats.org/officeDocument/2006/relationships/image" Target="../media/image19.png"/><Relationship Id="rId2" Type="http://schemas.openxmlformats.org/officeDocument/2006/relationships/notesSlide" Target="../notesSlides/notesSlide3.xml"/><Relationship Id="rId16"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1.png"/><Relationship Id="rId5" Type="http://schemas.openxmlformats.org/officeDocument/2006/relationships/image" Target="../media/image6.png"/><Relationship Id="rId15" Type="http://schemas.openxmlformats.org/officeDocument/2006/relationships/image" Target="../media/image22.png"/><Relationship Id="rId10" Type="http://schemas.openxmlformats.org/officeDocument/2006/relationships/image" Target="../media/image18.png"/><Relationship Id="rId4" Type="http://schemas.openxmlformats.org/officeDocument/2006/relationships/image" Target="../media/image2.png"/><Relationship Id="rId9" Type="http://schemas.openxmlformats.org/officeDocument/2006/relationships/image" Target="../media/image17.png"/><Relationship Id="rId14" Type="http://schemas.openxmlformats.org/officeDocument/2006/relationships/image" Target="../media/image21.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2" name="Rectangle 21">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8"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Shape 37">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CE847F6-DEFD-4987-9793-1F3211E47E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901" y="2781750"/>
            <a:ext cx="8468129" cy="734428"/>
          </a:xfrm>
          <a:prstGeom prst="rect">
            <a:avLst/>
          </a:prstGeom>
        </p:spPr>
      </p:pic>
      <p:pic>
        <p:nvPicPr>
          <p:cNvPr id="2" name="Picture 20" descr="DHL-logo | 3DPRINTUK">
            <a:extLst>
              <a:ext uri="{FF2B5EF4-FFF2-40B4-BE49-F238E27FC236}">
                <a16:creationId xmlns:a16="http://schemas.microsoft.com/office/drawing/2014/main" id="{A7BABCC9-F53E-A8F5-C632-CB8CE5539A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54451" y="5379968"/>
            <a:ext cx="1858124" cy="1486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32059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CE847F6-DEFD-4987-9793-1F3211E47E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4287" y="423410"/>
            <a:ext cx="2132396" cy="201955"/>
          </a:xfrm>
          <a:prstGeom prst="rect">
            <a:avLst/>
          </a:prstGeom>
        </p:spPr>
      </p:pic>
      <p:sp>
        <p:nvSpPr>
          <p:cNvPr id="4" name="Content Placeholder 2">
            <a:extLst>
              <a:ext uri="{FF2B5EF4-FFF2-40B4-BE49-F238E27FC236}">
                <a16:creationId xmlns:a16="http://schemas.microsoft.com/office/drawing/2014/main" id="{F0EE273B-652C-D1F1-3337-401B7AD7DCD8}"/>
              </a:ext>
            </a:extLst>
          </p:cNvPr>
          <p:cNvSpPr>
            <a:spLocks noGrp="1"/>
          </p:cNvSpPr>
          <p:nvPr>
            <p:ph idx="1"/>
          </p:nvPr>
        </p:nvSpPr>
        <p:spPr>
          <a:xfrm>
            <a:off x="602933" y="773519"/>
            <a:ext cx="9034226" cy="5496651"/>
          </a:xfrm>
        </p:spPr>
        <p:txBody>
          <a:bodyPr numCol="2">
            <a:normAutofit fontScale="85000" lnSpcReduction="20000"/>
          </a:bodyPr>
          <a:lstStyle/>
          <a:p>
            <a:pPr marL="0" indent="0" algn="just">
              <a:buNone/>
            </a:pPr>
            <a:r>
              <a:rPr lang="en-US" sz="1700" dirty="0"/>
              <a:t>		</a:t>
            </a:r>
          </a:p>
          <a:p>
            <a:pPr algn="just"/>
            <a:r>
              <a:rPr lang="en-US" sz="1700" dirty="0"/>
              <a:t>2019 edition attendees – 3,189</a:t>
            </a:r>
          </a:p>
          <a:p>
            <a:pPr algn="just"/>
            <a:r>
              <a:rPr lang="en-GB" sz="1700" dirty="0"/>
              <a:t>2022 edition attendees – 3,572</a:t>
            </a:r>
          </a:p>
          <a:p>
            <a:pPr algn="just"/>
            <a:r>
              <a:rPr lang="en-GB" sz="1700" dirty="0"/>
              <a:t>Year on year increase – 12%</a:t>
            </a:r>
          </a:p>
          <a:p>
            <a:pPr marL="457200" lvl="1" indent="0">
              <a:buNone/>
            </a:pPr>
            <a:endParaRPr lang="en-GB" dirty="0">
              <a:latin typeface="Montserrat" panose="00000500000000000000" pitchFamily="2" charset="0"/>
            </a:endParaRPr>
          </a:p>
          <a:p>
            <a:pPr marL="457200" lvl="1" indent="0">
              <a:buNone/>
            </a:pPr>
            <a:r>
              <a:rPr lang="en-US" sz="1400" i="1" dirty="0">
                <a:effectLst/>
                <a:latin typeface="Montserrat" panose="00000500000000000000" pitchFamily="2" charset="0"/>
                <a:ea typeface="Calibri" panose="020F0502020204030204" pitchFamily="34" charset="0"/>
                <a:cs typeface="Times New Roman" panose="02020603050405020304" pitchFamily="18" charset="0"/>
              </a:rPr>
              <a:t>‘I’m one of the Forty Under 40 this year, I own a shipping supply company in the Northeast of the </a:t>
            </a:r>
            <a:r>
              <a:rPr lang="en-US" sz="1400" b="1" i="1" dirty="0">
                <a:effectLst/>
                <a:latin typeface="Montserrat" panose="00000500000000000000" pitchFamily="2" charset="0"/>
                <a:ea typeface="Calibri" panose="020F0502020204030204" pitchFamily="34" charset="0"/>
                <a:cs typeface="Times New Roman" panose="02020603050405020304" pitchFamily="18" charset="0"/>
              </a:rPr>
              <a:t>UK</a:t>
            </a:r>
            <a:r>
              <a:rPr lang="en-US" sz="1400" i="1" dirty="0">
                <a:effectLst/>
                <a:latin typeface="Montserrat" panose="00000500000000000000" pitchFamily="2" charset="0"/>
                <a:ea typeface="Calibri" panose="020F0502020204030204" pitchFamily="34" charset="0"/>
                <a:cs typeface="Times New Roman" panose="02020603050405020304" pitchFamily="18" charset="0"/>
              </a:rPr>
              <a:t>, so I’ve come to look for collaborations and see how the industry is doing. It’s been a very enjoyable event.’ </a:t>
            </a:r>
            <a:r>
              <a:rPr lang="en-US" sz="1400" b="1" i="1" dirty="0">
                <a:effectLst/>
                <a:latin typeface="Montserrat" panose="00000500000000000000" pitchFamily="2" charset="0"/>
                <a:ea typeface="Calibri" panose="020F0502020204030204" pitchFamily="34" charset="0"/>
                <a:cs typeface="Times New Roman" panose="02020603050405020304" pitchFamily="18" charset="0"/>
              </a:rPr>
              <a:t>Andy Eyre, Managing Director, </a:t>
            </a:r>
            <a:r>
              <a:rPr lang="en-US" sz="1400" b="1" i="1" dirty="0" err="1">
                <a:effectLst/>
                <a:latin typeface="Montserrat" panose="00000500000000000000" pitchFamily="2" charset="0"/>
                <a:ea typeface="Calibri" panose="020F0502020204030204" pitchFamily="34" charset="0"/>
                <a:cs typeface="Times New Roman" panose="02020603050405020304" pitchFamily="18" charset="0"/>
              </a:rPr>
              <a:t>Norast</a:t>
            </a:r>
            <a:r>
              <a:rPr lang="en-US" sz="1400" b="1" i="1" dirty="0">
                <a:effectLst/>
                <a:latin typeface="Montserrat" panose="00000500000000000000" pitchFamily="2" charset="0"/>
                <a:ea typeface="Calibri" panose="020F0502020204030204" pitchFamily="34" charset="0"/>
                <a:cs typeface="Times New Roman" panose="02020603050405020304" pitchFamily="18" charset="0"/>
              </a:rPr>
              <a:t> Supply</a:t>
            </a:r>
            <a:endParaRPr lang="en-US" sz="1400" i="1" dirty="0">
              <a:latin typeface="Montserrat" panose="00000500000000000000" pitchFamily="2" charset="0"/>
              <a:ea typeface="Calibri" panose="020F0502020204030204" pitchFamily="34" charset="0"/>
              <a:cs typeface="Times New Roman" panose="02020603050405020304" pitchFamily="18" charset="0"/>
            </a:endParaRPr>
          </a:p>
          <a:p>
            <a:pPr marL="457200" lvl="1" indent="0">
              <a:buNone/>
            </a:pPr>
            <a:endParaRPr lang="en-US" sz="1400" i="1" dirty="0">
              <a:effectLst/>
              <a:latin typeface="Montserrat" panose="00000500000000000000" pitchFamily="2" charset="0"/>
              <a:ea typeface="Calibri" panose="020F0502020204030204" pitchFamily="34" charset="0"/>
              <a:cs typeface="Times New Roman" panose="02020603050405020304" pitchFamily="18" charset="0"/>
            </a:endParaRPr>
          </a:p>
          <a:p>
            <a:pPr marL="457200" lvl="1" indent="0">
              <a:buNone/>
            </a:pPr>
            <a:endParaRPr lang="en-US" sz="1400" i="1" dirty="0">
              <a:effectLst/>
              <a:latin typeface="Montserrat" panose="00000500000000000000" pitchFamily="2" charset="0"/>
              <a:ea typeface="Calibri" panose="020F0502020204030204" pitchFamily="34" charset="0"/>
              <a:cs typeface="Times New Roman" panose="02020603050405020304" pitchFamily="18" charset="0"/>
            </a:endParaRPr>
          </a:p>
          <a:p>
            <a:pPr marL="457200" lvl="1" indent="0">
              <a:buNone/>
            </a:pPr>
            <a:r>
              <a:rPr lang="en-US" sz="1400" i="1" dirty="0">
                <a:effectLst/>
                <a:latin typeface="Montserrat" panose="00000500000000000000" pitchFamily="2" charset="0"/>
                <a:ea typeface="Calibri" panose="020F0502020204030204" pitchFamily="34" charset="0"/>
                <a:cs typeface="Times New Roman" panose="02020603050405020304" pitchFamily="18" charset="0"/>
              </a:rPr>
              <a:t>‘</a:t>
            </a:r>
            <a:r>
              <a:rPr lang="en-US" sz="1400" i="1" dirty="0" err="1">
                <a:effectLst/>
                <a:latin typeface="Montserrat" panose="00000500000000000000" pitchFamily="2" charset="0"/>
                <a:ea typeface="Calibri" panose="020F0502020204030204" pitchFamily="34" charset="0"/>
                <a:cs typeface="Times New Roman" panose="02020603050405020304" pitchFamily="18" charset="0"/>
              </a:rPr>
              <a:t>AntwerpXL</a:t>
            </a:r>
            <a:r>
              <a:rPr lang="en-US" sz="1400" i="1" dirty="0">
                <a:effectLst/>
                <a:latin typeface="Montserrat" panose="00000500000000000000" pitchFamily="2" charset="0"/>
                <a:ea typeface="Calibri" panose="020F0502020204030204" pitchFamily="34" charset="0"/>
                <a:cs typeface="Times New Roman" panose="02020603050405020304" pitchFamily="18" charset="0"/>
              </a:rPr>
              <a:t> has given us great quality and quantity of prospective clients. It is better than Breakbulk Europe as far as I’m concerned, and we’ll definitely be back again next year!’ </a:t>
            </a:r>
            <a:r>
              <a:rPr lang="en-US" sz="1400" b="1" i="1" dirty="0">
                <a:effectLst/>
                <a:latin typeface="Montserrat" panose="00000500000000000000" pitchFamily="2" charset="0"/>
                <a:ea typeface="Calibri" panose="020F0502020204030204" pitchFamily="34" charset="0"/>
                <a:cs typeface="Times New Roman" panose="02020603050405020304" pitchFamily="18" charset="0"/>
              </a:rPr>
              <a:t>Robert </a:t>
            </a:r>
            <a:r>
              <a:rPr lang="en-US" sz="1400" b="1" i="1" dirty="0" err="1">
                <a:effectLst/>
                <a:latin typeface="Montserrat" panose="00000500000000000000" pitchFamily="2" charset="0"/>
                <a:ea typeface="Calibri" panose="020F0502020204030204" pitchFamily="34" charset="0"/>
                <a:cs typeface="Times New Roman" panose="02020603050405020304" pitchFamily="18" charset="0"/>
              </a:rPr>
              <a:t>Vermetten</a:t>
            </a:r>
            <a:r>
              <a:rPr lang="en-US" sz="1400" b="1" i="1" dirty="0">
                <a:effectLst/>
                <a:latin typeface="Montserrat" panose="00000500000000000000" pitchFamily="2" charset="0"/>
                <a:ea typeface="Calibri" panose="020F0502020204030204" pitchFamily="34" charset="0"/>
                <a:cs typeface="Times New Roman" panose="02020603050405020304" pitchFamily="18" charset="0"/>
              </a:rPr>
              <a:t>, Director, TPL</a:t>
            </a:r>
            <a:endParaRPr lang="en-GB" sz="1400" b="1" i="1" dirty="0">
              <a:latin typeface="Montserrat" panose="00000500000000000000" pitchFamily="2" charset="0"/>
              <a:ea typeface="Calibri" panose="020F0502020204030204" pitchFamily="34" charset="0"/>
              <a:cs typeface="Times New Roman" panose="02020603050405020304" pitchFamily="18" charset="0"/>
            </a:endParaRPr>
          </a:p>
          <a:p>
            <a:pPr marL="457200" lvl="1" indent="0">
              <a:buNone/>
            </a:pPr>
            <a:endParaRPr lang="en-GB" sz="1400" b="1" i="1" dirty="0">
              <a:latin typeface="Montserrat" panose="00000500000000000000" pitchFamily="2" charset="0"/>
              <a:cs typeface="Times New Roman" panose="02020603050405020304" pitchFamily="18" charset="0"/>
            </a:endParaRPr>
          </a:p>
          <a:p>
            <a:pPr marL="457200" lvl="1" indent="0">
              <a:buNone/>
            </a:pP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a:t>
            </a:r>
            <a:r>
              <a:rPr lang="en-US" sz="1400" i="1" dirty="0" err="1">
                <a:effectLst/>
                <a:ea typeface="Calibri" panose="020F0502020204030204" pitchFamily="34" charset="0"/>
                <a:cs typeface="Times New Roman" panose="02020603050405020304" pitchFamily="18" charset="0"/>
              </a:rPr>
              <a:t>AntwerpXL</a:t>
            </a:r>
            <a:r>
              <a:rPr lang="en-US" sz="1400" i="1" dirty="0">
                <a:effectLst/>
                <a:ea typeface="Calibri" panose="020F0502020204030204" pitchFamily="34" charset="0"/>
                <a:cs typeface="Times New Roman" panose="02020603050405020304" pitchFamily="18" charset="0"/>
              </a:rPr>
              <a:t> has provided us with a much better quality of exhibitors in comparison to other events such as Breakbulk Europe and has allowed us to network on a much more personal level.’ </a:t>
            </a:r>
            <a:r>
              <a:rPr lang="en-US" sz="1400" b="1" i="1" dirty="0" err="1">
                <a:effectLst/>
                <a:ea typeface="Calibri" panose="020F0502020204030204" pitchFamily="34" charset="0"/>
                <a:cs typeface="Times New Roman" panose="02020603050405020304" pitchFamily="18" charset="0"/>
              </a:rPr>
              <a:t>Aadil</a:t>
            </a:r>
            <a:r>
              <a:rPr lang="en-US" sz="1400" b="1" i="1" dirty="0">
                <a:effectLst/>
                <a:ea typeface="Calibri" panose="020F0502020204030204" pitchFamily="34" charset="0"/>
                <a:cs typeface="Times New Roman" panose="02020603050405020304" pitchFamily="18" charset="0"/>
              </a:rPr>
              <a:t> </a:t>
            </a:r>
            <a:r>
              <a:rPr lang="en-US" sz="1400" b="1" i="1" dirty="0" err="1">
                <a:effectLst/>
                <a:ea typeface="Calibri" panose="020F0502020204030204" pitchFamily="34" charset="0"/>
                <a:cs typeface="Times New Roman" panose="02020603050405020304" pitchFamily="18" charset="0"/>
              </a:rPr>
              <a:t>Sulaiman</a:t>
            </a:r>
            <a:r>
              <a:rPr lang="en-US" sz="1400" b="1" i="1" dirty="0">
                <a:effectLst/>
                <a:ea typeface="Calibri" panose="020F0502020204030204" pitchFamily="34" charset="0"/>
                <a:cs typeface="Times New Roman" panose="02020603050405020304" pitchFamily="18" charset="0"/>
              </a:rPr>
              <a:t> Hoosen, Regional Director, C. </a:t>
            </a:r>
            <a:r>
              <a:rPr lang="en-US" sz="1400" b="1" i="1" dirty="0" err="1">
                <a:effectLst/>
                <a:ea typeface="Calibri" panose="020F0502020204030204" pitchFamily="34" charset="0"/>
                <a:cs typeface="Times New Roman" panose="02020603050405020304" pitchFamily="18" charset="0"/>
              </a:rPr>
              <a:t>Steinweg</a:t>
            </a:r>
            <a:r>
              <a:rPr lang="en-US" sz="1400" b="1" i="1" dirty="0">
                <a:effectLst/>
                <a:ea typeface="Calibri" panose="020F0502020204030204" pitchFamily="34" charset="0"/>
                <a:cs typeface="Times New Roman" panose="02020603050405020304" pitchFamily="18" charset="0"/>
              </a:rPr>
              <a:t> Logistics </a:t>
            </a:r>
          </a:p>
          <a:p>
            <a:pPr marL="457200" lvl="1" indent="0">
              <a:buNone/>
            </a:pPr>
            <a:endParaRPr lang="en-US" sz="1400" b="1" dirty="0">
              <a:latin typeface="Montserrat" panose="00000500000000000000" pitchFamily="2" charset="0"/>
            </a:endParaRPr>
          </a:p>
          <a:p>
            <a:pPr marL="457200" lvl="1" indent="0" algn="just">
              <a:spcBef>
                <a:spcPts val="1000"/>
              </a:spcBef>
              <a:buClr>
                <a:schemeClr val="accent1"/>
              </a:buClr>
              <a:buSzPct val="80000"/>
              <a:buNone/>
            </a:pPr>
            <a:r>
              <a:rPr lang="en-US" sz="1400" b="1" dirty="0">
                <a:solidFill>
                  <a:schemeClr val="tx1">
                    <a:lumMod val="75000"/>
                    <a:lumOff val="25000"/>
                  </a:schemeClr>
                </a:solidFill>
              </a:rPr>
              <a:t>International visitors in 2022 (compared with 2019)</a:t>
            </a:r>
          </a:p>
          <a:p>
            <a:pPr lvl="1" algn="just">
              <a:spcBef>
                <a:spcPts val="1000"/>
              </a:spcBef>
              <a:buClr>
                <a:schemeClr val="accent1"/>
              </a:buClr>
              <a:buSzPct val="80000"/>
              <a:buFont typeface="Wingdings" panose="05000000000000000000" pitchFamily="2" charset="2"/>
              <a:buChar char="Ø"/>
            </a:pPr>
            <a:r>
              <a:rPr lang="en-US" sz="1400" dirty="0">
                <a:solidFill>
                  <a:schemeClr val="tx1">
                    <a:lumMod val="75000"/>
                    <a:lumOff val="25000"/>
                  </a:schemeClr>
                </a:solidFill>
              </a:rPr>
              <a:t>Belgium 38% (same as 2019)</a:t>
            </a:r>
          </a:p>
          <a:p>
            <a:pPr lvl="1" algn="just">
              <a:spcBef>
                <a:spcPts val="1000"/>
              </a:spcBef>
              <a:buClr>
                <a:schemeClr val="accent1"/>
              </a:buClr>
              <a:buSzPct val="80000"/>
              <a:buFont typeface="Wingdings" panose="05000000000000000000" pitchFamily="2" charset="2"/>
              <a:buChar char="Ø"/>
            </a:pPr>
            <a:r>
              <a:rPr lang="en-US" sz="1400" dirty="0">
                <a:solidFill>
                  <a:schemeClr val="tx1">
                    <a:lumMod val="75000"/>
                    <a:lumOff val="25000"/>
                  </a:schemeClr>
                </a:solidFill>
              </a:rPr>
              <a:t>Netherlands 14% (same as 2019)</a:t>
            </a:r>
          </a:p>
          <a:p>
            <a:pPr lvl="1" algn="just">
              <a:spcBef>
                <a:spcPts val="1000"/>
              </a:spcBef>
              <a:buClr>
                <a:schemeClr val="accent1"/>
              </a:buClr>
              <a:buSzPct val="80000"/>
              <a:buFont typeface="Wingdings" panose="05000000000000000000" pitchFamily="2" charset="2"/>
              <a:buChar char="Ø"/>
            </a:pPr>
            <a:r>
              <a:rPr lang="en-US" sz="1400" dirty="0">
                <a:solidFill>
                  <a:schemeClr val="tx1">
                    <a:lumMod val="75000"/>
                    <a:lumOff val="25000"/>
                  </a:schemeClr>
                </a:solidFill>
              </a:rPr>
              <a:t>Germany 9% (up 4% from 2019)</a:t>
            </a:r>
          </a:p>
          <a:p>
            <a:pPr lvl="1" algn="just">
              <a:spcBef>
                <a:spcPts val="1000"/>
              </a:spcBef>
              <a:buClr>
                <a:schemeClr val="accent1"/>
              </a:buClr>
              <a:buSzPct val="80000"/>
              <a:buFont typeface="Wingdings" panose="05000000000000000000" pitchFamily="2" charset="2"/>
              <a:buChar char="Ø"/>
            </a:pPr>
            <a:r>
              <a:rPr lang="en-US" sz="1400" dirty="0">
                <a:solidFill>
                  <a:schemeClr val="tx1">
                    <a:lumMod val="75000"/>
                    <a:lumOff val="25000"/>
                  </a:schemeClr>
                </a:solidFill>
              </a:rPr>
              <a:t>France  8% (up 3% from 2019)</a:t>
            </a:r>
          </a:p>
          <a:p>
            <a:pPr lvl="1" algn="just">
              <a:spcBef>
                <a:spcPts val="1000"/>
              </a:spcBef>
              <a:buClr>
                <a:schemeClr val="accent1"/>
              </a:buClr>
              <a:buSzPct val="80000"/>
              <a:buFont typeface="Wingdings" panose="05000000000000000000" pitchFamily="2" charset="2"/>
              <a:buChar char="Ø"/>
            </a:pPr>
            <a:r>
              <a:rPr lang="en-US" sz="1400" dirty="0">
                <a:solidFill>
                  <a:schemeClr val="tx1">
                    <a:lumMod val="75000"/>
                    <a:lumOff val="25000"/>
                  </a:schemeClr>
                </a:solidFill>
              </a:rPr>
              <a:t>United Kingdom 7% (up 3% from 2019)</a:t>
            </a:r>
          </a:p>
          <a:p>
            <a:pPr lvl="1" algn="just">
              <a:spcBef>
                <a:spcPts val="1000"/>
              </a:spcBef>
              <a:buClr>
                <a:schemeClr val="accent1"/>
              </a:buClr>
              <a:buSzPct val="80000"/>
              <a:buFont typeface="Wingdings" panose="05000000000000000000" pitchFamily="2" charset="2"/>
              <a:buChar char="Ø"/>
            </a:pPr>
            <a:r>
              <a:rPr lang="en-US" sz="1400" dirty="0">
                <a:solidFill>
                  <a:schemeClr val="tx1">
                    <a:lumMod val="75000"/>
                    <a:lumOff val="25000"/>
                  </a:schemeClr>
                </a:solidFill>
              </a:rPr>
              <a:t>Turkey 6% (up 1% from 2019)</a:t>
            </a:r>
          </a:p>
          <a:p>
            <a:pPr lvl="1" algn="just">
              <a:spcBef>
                <a:spcPts val="1000"/>
              </a:spcBef>
              <a:buClr>
                <a:schemeClr val="accent1"/>
              </a:buClr>
              <a:buSzPct val="80000"/>
              <a:buFont typeface="Wingdings" panose="05000000000000000000" pitchFamily="2" charset="2"/>
              <a:buChar char="Ø"/>
            </a:pPr>
            <a:r>
              <a:rPr lang="en-US" sz="1400" dirty="0">
                <a:solidFill>
                  <a:schemeClr val="tx1">
                    <a:lumMod val="75000"/>
                    <a:lumOff val="25000"/>
                  </a:schemeClr>
                </a:solidFill>
              </a:rPr>
              <a:t>Spain 6% (up 1% from 2019)</a:t>
            </a:r>
          </a:p>
          <a:p>
            <a:pPr lvl="1" algn="just">
              <a:spcBef>
                <a:spcPts val="1000"/>
              </a:spcBef>
              <a:buClr>
                <a:schemeClr val="accent1"/>
              </a:buClr>
              <a:buSzPct val="80000"/>
              <a:buFont typeface="Wingdings" panose="05000000000000000000" pitchFamily="2" charset="2"/>
              <a:buChar char="Ø"/>
            </a:pPr>
            <a:r>
              <a:rPr lang="en-US" sz="1400" dirty="0">
                <a:solidFill>
                  <a:schemeClr val="tx1">
                    <a:lumMod val="75000"/>
                    <a:lumOff val="25000"/>
                  </a:schemeClr>
                </a:solidFill>
              </a:rPr>
              <a:t>Italy 4% (up 1% from 2019)</a:t>
            </a:r>
          </a:p>
          <a:p>
            <a:pPr lvl="1" algn="just">
              <a:spcBef>
                <a:spcPts val="1000"/>
              </a:spcBef>
              <a:buClr>
                <a:schemeClr val="accent1"/>
              </a:buClr>
              <a:buSzPct val="80000"/>
              <a:buFont typeface="Wingdings" panose="05000000000000000000" pitchFamily="2" charset="2"/>
              <a:buChar char="Ø"/>
            </a:pPr>
            <a:r>
              <a:rPr lang="en-US" sz="1400" dirty="0">
                <a:solidFill>
                  <a:schemeClr val="tx1">
                    <a:lumMod val="75000"/>
                    <a:lumOff val="25000"/>
                  </a:schemeClr>
                </a:solidFill>
              </a:rPr>
              <a:t>Poland 3% (up 1% from 2019)</a:t>
            </a:r>
          </a:p>
          <a:p>
            <a:pPr lvl="1" algn="just">
              <a:spcBef>
                <a:spcPts val="1000"/>
              </a:spcBef>
              <a:buClr>
                <a:schemeClr val="accent1"/>
              </a:buClr>
              <a:buSzPct val="80000"/>
              <a:buFont typeface="Wingdings" panose="05000000000000000000" pitchFamily="2" charset="2"/>
              <a:buChar char="Ø"/>
            </a:pPr>
            <a:r>
              <a:rPr lang="en-US" sz="1400" dirty="0">
                <a:solidFill>
                  <a:schemeClr val="tx1">
                    <a:lumMod val="75000"/>
                    <a:lumOff val="25000"/>
                  </a:schemeClr>
                </a:solidFill>
              </a:rPr>
              <a:t>Norway 3% (up 1% from 2019)</a:t>
            </a:r>
          </a:p>
          <a:p>
            <a:pPr marL="457200" lvl="1" indent="0" algn="ctr">
              <a:buNone/>
            </a:pPr>
            <a:endParaRPr lang="en-US" sz="1400" b="1" dirty="0">
              <a:latin typeface="Montserrat" panose="00000500000000000000" pitchFamily="2" charset="0"/>
            </a:endParaRPr>
          </a:p>
          <a:p>
            <a:pPr marL="0" indent="0">
              <a:buNone/>
            </a:pPr>
            <a:endParaRPr lang="en-US" sz="1400" i="1" dirty="0">
              <a:latin typeface="Montserrat" panose="00000500000000000000" pitchFamily="2" charset="0"/>
              <a:ea typeface="Calibri" panose="020F0502020204030204" pitchFamily="34" charset="0"/>
              <a:cs typeface="Times New Roman" panose="02020603050405020304" pitchFamily="18" charset="0"/>
            </a:endParaRPr>
          </a:p>
          <a:p>
            <a:pPr marL="0" indent="0">
              <a:buNone/>
            </a:pPr>
            <a:r>
              <a:rPr lang="en-US" sz="1400" i="1" dirty="0" err="1">
                <a:effectLst/>
                <a:latin typeface="Montserrat" panose="00000500000000000000" pitchFamily="2" charset="0"/>
                <a:ea typeface="Calibri" panose="020F0502020204030204" pitchFamily="34" charset="0"/>
                <a:cs typeface="Times New Roman" panose="02020603050405020304" pitchFamily="18" charset="0"/>
              </a:rPr>
              <a:t>AntwerpXL</a:t>
            </a:r>
            <a:r>
              <a:rPr lang="en-US" sz="1400" i="1" dirty="0">
                <a:effectLst/>
                <a:latin typeface="Montserrat" panose="00000500000000000000" pitchFamily="2" charset="0"/>
                <a:ea typeface="Calibri" panose="020F0502020204030204" pitchFamily="34" charset="0"/>
                <a:cs typeface="Times New Roman" panose="02020603050405020304" pitchFamily="18" charset="0"/>
              </a:rPr>
              <a:t> provided an extremely insightful Conference. All sessions were engaging and provided an opportunity for learning and discussion about the future of breakbulk. I have loved being at </a:t>
            </a:r>
            <a:r>
              <a:rPr lang="en-US" sz="1400" i="1" dirty="0" err="1">
                <a:effectLst/>
                <a:latin typeface="Montserrat" panose="00000500000000000000" pitchFamily="2" charset="0"/>
                <a:ea typeface="Calibri" panose="020F0502020204030204" pitchFamily="34" charset="0"/>
                <a:cs typeface="Times New Roman" panose="02020603050405020304" pitchFamily="18" charset="0"/>
              </a:rPr>
              <a:t>AntwerpXL</a:t>
            </a:r>
            <a:r>
              <a:rPr lang="en-US" sz="1400" i="1" dirty="0">
                <a:effectLst/>
                <a:latin typeface="Montserrat" panose="00000500000000000000" pitchFamily="2" charset="0"/>
                <a:ea typeface="Calibri" panose="020F0502020204030204" pitchFamily="34" charset="0"/>
                <a:cs typeface="Times New Roman" panose="02020603050405020304" pitchFamily="18" charset="0"/>
              </a:rPr>
              <a:t> and will be coming back next year as it is such a great event for the industry.’ </a:t>
            </a:r>
            <a:r>
              <a:rPr lang="en-US" sz="1400" b="1" i="1" dirty="0">
                <a:effectLst/>
                <a:latin typeface="Montserrat" panose="00000500000000000000" pitchFamily="2" charset="0"/>
                <a:ea typeface="Calibri" panose="020F0502020204030204" pitchFamily="34" charset="0"/>
                <a:cs typeface="Times New Roman" panose="02020603050405020304" pitchFamily="18" charset="0"/>
              </a:rPr>
              <a:t>Nataliya </a:t>
            </a:r>
            <a:r>
              <a:rPr lang="en-US" sz="1400" b="1" i="1" dirty="0" err="1">
                <a:effectLst/>
                <a:latin typeface="Montserrat" panose="00000500000000000000" pitchFamily="2" charset="0"/>
                <a:ea typeface="Calibri" panose="020F0502020204030204" pitchFamily="34" charset="0"/>
                <a:cs typeface="Times New Roman" panose="02020603050405020304" pitchFamily="18" charset="0"/>
              </a:rPr>
              <a:t>Maiseyenka</a:t>
            </a:r>
            <a:r>
              <a:rPr lang="en-US" sz="1400" b="1" i="1" dirty="0">
                <a:effectLst/>
                <a:latin typeface="Montserrat" panose="00000500000000000000" pitchFamily="2" charset="0"/>
                <a:ea typeface="Calibri" panose="020F0502020204030204" pitchFamily="34" charset="0"/>
                <a:cs typeface="Times New Roman" panose="02020603050405020304" pitchFamily="18" charset="0"/>
              </a:rPr>
              <a:t>, Transportation Manager, Caterpillar</a:t>
            </a:r>
          </a:p>
          <a:p>
            <a:pPr marL="457200" lvl="1" indent="0">
              <a:buNone/>
            </a:pPr>
            <a:endParaRPr lang="en-GB" sz="1400" dirty="0">
              <a:solidFill>
                <a:srgbClr val="242424"/>
              </a:solidFill>
              <a:latin typeface="-apple-system"/>
            </a:endParaRPr>
          </a:p>
        </p:txBody>
      </p:sp>
      <p:sp>
        <p:nvSpPr>
          <p:cNvPr id="7" name="Title 1">
            <a:extLst>
              <a:ext uri="{FF2B5EF4-FFF2-40B4-BE49-F238E27FC236}">
                <a16:creationId xmlns:a16="http://schemas.microsoft.com/office/drawing/2014/main" id="{64996DF0-8D83-E294-5883-51FECBA061FC}"/>
              </a:ext>
            </a:extLst>
          </p:cNvPr>
          <p:cNvSpPr>
            <a:spLocks noGrp="1"/>
          </p:cNvSpPr>
          <p:nvPr>
            <p:ph type="title"/>
          </p:nvPr>
        </p:nvSpPr>
        <p:spPr>
          <a:xfrm>
            <a:off x="677333" y="246993"/>
            <a:ext cx="8596668" cy="526527"/>
          </a:xfrm>
        </p:spPr>
        <p:txBody>
          <a:bodyPr>
            <a:normAutofit/>
          </a:bodyPr>
          <a:lstStyle/>
          <a:p>
            <a:pPr algn="ctr"/>
            <a:r>
              <a:rPr lang="en-US" sz="2800" b="1" dirty="0">
                <a:latin typeface="Montserrat" panose="00000500000000000000" pitchFamily="2" charset="0"/>
              </a:rPr>
              <a:t>Visitor Statistics and Testimonials</a:t>
            </a:r>
            <a:endParaRPr lang="en-GB" sz="2800" b="1" dirty="0">
              <a:latin typeface="Montserrat" panose="00000500000000000000" pitchFamily="2" charset="0"/>
            </a:endParaRPr>
          </a:p>
        </p:txBody>
      </p:sp>
      <p:pic>
        <p:nvPicPr>
          <p:cNvPr id="2" name="Picture 20" descr="DHL-logo | 3DPRINTUK">
            <a:extLst>
              <a:ext uri="{FF2B5EF4-FFF2-40B4-BE49-F238E27FC236}">
                <a16:creationId xmlns:a16="http://schemas.microsoft.com/office/drawing/2014/main" id="{DCDF4536-6786-1524-110B-6FD1F804D1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33876" y="5371501"/>
            <a:ext cx="1858124" cy="1486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6952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4FCE6EDF-09AB-D45F-E828-AEE45B67F8B3}"/>
              </a:ext>
            </a:extLst>
          </p:cNvPr>
          <p:cNvSpPr txBox="1"/>
          <p:nvPr/>
        </p:nvSpPr>
        <p:spPr>
          <a:xfrm>
            <a:off x="791110" y="132055"/>
            <a:ext cx="8620016" cy="553998"/>
          </a:xfrm>
          <a:prstGeom prst="rect">
            <a:avLst/>
          </a:prstGeom>
          <a:noFill/>
        </p:spPr>
        <p:txBody>
          <a:bodyPr wrap="square">
            <a:spAutoFit/>
          </a:bodyPr>
          <a:lstStyle/>
          <a:p>
            <a:pPr algn="ctr"/>
            <a:r>
              <a:rPr lang="en-US" sz="3000" b="1" dirty="0">
                <a:solidFill>
                  <a:srgbClr val="D10C3D"/>
                </a:solidFill>
                <a:latin typeface="Montserrat" panose="00000500000000000000" pitchFamily="2" charset="0"/>
              </a:rPr>
              <a:t>I</a:t>
            </a:r>
            <a:r>
              <a:rPr lang="en-GB" sz="3000" b="1" dirty="0">
                <a:solidFill>
                  <a:srgbClr val="D10C3D"/>
                </a:solidFill>
                <a:latin typeface="Montserrat" panose="00000500000000000000" pitchFamily="2" charset="0"/>
              </a:rPr>
              <a:t>NTERNATIONAL VISITORS </a:t>
            </a:r>
            <a:endParaRPr lang="en-GB" sz="3000" dirty="0"/>
          </a:p>
        </p:txBody>
      </p:sp>
      <p:pic>
        <p:nvPicPr>
          <p:cNvPr id="1026" name="Picture 2" descr="Fracht – Polytra">
            <a:extLst>
              <a:ext uri="{FF2B5EF4-FFF2-40B4-BE49-F238E27FC236}">
                <a16:creationId xmlns:a16="http://schemas.microsoft.com/office/drawing/2014/main" id="{3C9C4DDA-446B-9F45-3261-C9461E8982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336" y="613542"/>
            <a:ext cx="1978846" cy="111475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89E06036-7631-677B-FDB3-6ED1E64B547D}"/>
              </a:ext>
            </a:extLst>
          </p:cNvPr>
          <p:cNvSpPr txBox="1"/>
          <p:nvPr/>
        </p:nvSpPr>
        <p:spPr>
          <a:xfrm>
            <a:off x="2727113" y="930736"/>
            <a:ext cx="6102848" cy="523220"/>
          </a:xfrm>
          <a:prstGeom prst="rect">
            <a:avLst/>
          </a:prstGeom>
          <a:noFill/>
        </p:spPr>
        <p:txBody>
          <a:bodyPr wrap="square">
            <a:spAutoFit/>
          </a:bodyPr>
          <a:lstStyle/>
          <a:p>
            <a:r>
              <a:rPr lang="en-US" sz="1400" b="0" i="0" dirty="0" err="1">
                <a:solidFill>
                  <a:srgbClr val="353535"/>
                </a:solidFill>
                <a:effectLst/>
                <a:latin typeface="Montserrat" panose="00000500000000000000" pitchFamily="2" charset="0"/>
              </a:rPr>
              <a:t>Polytra</a:t>
            </a:r>
            <a:r>
              <a:rPr lang="en-US" sz="1400" b="0" i="0" dirty="0">
                <a:solidFill>
                  <a:srgbClr val="353535"/>
                </a:solidFill>
                <a:effectLst/>
                <a:latin typeface="Montserrat" panose="00000500000000000000" pitchFamily="2" charset="0"/>
              </a:rPr>
              <a:t>/Fracht offers tailormade logistics solutions for every logistical need anytime, everywhere.</a:t>
            </a:r>
            <a:endParaRPr lang="en-GB" sz="1400" dirty="0">
              <a:latin typeface="Montserrat" panose="00000500000000000000" pitchFamily="2" charset="0"/>
            </a:endParaRPr>
          </a:p>
        </p:txBody>
      </p:sp>
      <p:pic>
        <p:nvPicPr>
          <p:cNvPr id="12" name="Picture 20" descr="DHL-logo | 3DPRINTUK">
            <a:extLst>
              <a:ext uri="{FF2B5EF4-FFF2-40B4-BE49-F238E27FC236}">
                <a16:creationId xmlns:a16="http://schemas.microsoft.com/office/drawing/2014/main" id="{D129286D-13E3-8B91-D6D5-A73D0943B1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33876" y="5371501"/>
            <a:ext cx="1858124" cy="148649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ARAMAR">
            <a:extLst>
              <a:ext uri="{FF2B5EF4-FFF2-40B4-BE49-F238E27FC236}">
                <a16:creationId xmlns:a16="http://schemas.microsoft.com/office/drawing/2014/main" id="{6E4E8E92-AB78-0A59-BF83-69417E7D89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74094" y="1562739"/>
            <a:ext cx="1803906" cy="101628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EA0AA9A6-16FE-74A9-782B-84BBAFA30A1F}"/>
              </a:ext>
            </a:extLst>
          </p:cNvPr>
          <p:cNvSpPr txBox="1"/>
          <p:nvPr/>
        </p:nvSpPr>
        <p:spPr>
          <a:xfrm>
            <a:off x="663336" y="1878612"/>
            <a:ext cx="7100792" cy="523220"/>
          </a:xfrm>
          <a:prstGeom prst="rect">
            <a:avLst/>
          </a:prstGeom>
          <a:noFill/>
        </p:spPr>
        <p:txBody>
          <a:bodyPr wrap="square">
            <a:spAutoFit/>
          </a:bodyPr>
          <a:lstStyle/>
          <a:p>
            <a:r>
              <a:rPr lang="en-US" sz="1400" dirty="0">
                <a:solidFill>
                  <a:srgbClr val="353535"/>
                </a:solidFill>
                <a:latin typeface="Montserrat" panose="00000500000000000000" pitchFamily="2" charset="0"/>
              </a:rPr>
              <a:t>VARAMAR was created in 2009 to offer semi-liner and tramp services for</a:t>
            </a:r>
            <a:br>
              <a:rPr lang="en-US" sz="1400" dirty="0">
                <a:solidFill>
                  <a:srgbClr val="353535"/>
                </a:solidFill>
                <a:latin typeface="Montserrat" panose="00000500000000000000" pitchFamily="2" charset="0"/>
              </a:rPr>
            </a:br>
            <a:r>
              <a:rPr lang="en-US" sz="1400" dirty="0">
                <a:solidFill>
                  <a:srgbClr val="353535"/>
                </a:solidFill>
                <a:latin typeface="Montserrat" panose="00000500000000000000" pitchFamily="2" charset="0"/>
              </a:rPr>
              <a:t>the transportation of break-bulk, dry-bulk, heavy and oversized cargo by sea.</a:t>
            </a:r>
            <a:endParaRPr lang="en-GB" sz="1400" dirty="0">
              <a:solidFill>
                <a:srgbClr val="353535"/>
              </a:solidFill>
              <a:latin typeface="Montserrat" panose="00000500000000000000" pitchFamily="2" charset="0"/>
            </a:endParaRPr>
          </a:p>
        </p:txBody>
      </p:sp>
      <p:pic>
        <p:nvPicPr>
          <p:cNvPr id="1030" name="Picture 6" descr="Ultrabulk A/S">
            <a:extLst>
              <a:ext uri="{FF2B5EF4-FFF2-40B4-BE49-F238E27FC236}">
                <a16:creationId xmlns:a16="http://schemas.microsoft.com/office/drawing/2014/main" id="{31E57B37-5023-08F2-A103-C37601E8A17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9630" y="2450422"/>
            <a:ext cx="2144516" cy="1208077"/>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F59C41B9-35F8-1853-6064-946DD1D3C3F7}"/>
              </a:ext>
            </a:extLst>
          </p:cNvPr>
          <p:cNvSpPr txBox="1"/>
          <p:nvPr/>
        </p:nvSpPr>
        <p:spPr>
          <a:xfrm>
            <a:off x="2474146" y="2770531"/>
            <a:ext cx="7859730" cy="738664"/>
          </a:xfrm>
          <a:prstGeom prst="rect">
            <a:avLst/>
          </a:prstGeom>
          <a:noFill/>
        </p:spPr>
        <p:txBody>
          <a:bodyPr wrap="square">
            <a:spAutoFit/>
          </a:bodyPr>
          <a:lstStyle/>
          <a:p>
            <a:r>
              <a:rPr lang="en-US" sz="1400" dirty="0" err="1">
                <a:solidFill>
                  <a:srgbClr val="353535"/>
                </a:solidFill>
                <a:latin typeface="Montserrat" panose="00000500000000000000" pitchFamily="2" charset="0"/>
              </a:rPr>
              <a:t>Ultrabulk</a:t>
            </a:r>
            <a:r>
              <a:rPr lang="en-US" sz="1400" dirty="0">
                <a:solidFill>
                  <a:srgbClr val="353535"/>
                </a:solidFill>
                <a:latin typeface="Montserrat" panose="00000500000000000000" pitchFamily="2" charset="0"/>
              </a:rPr>
              <a:t> is a leading global dry bulk operator, servicing its customers in their maritime transportation needs in the MPP, Parcel, </a:t>
            </a:r>
            <a:r>
              <a:rPr lang="en-US" sz="1400" dirty="0" err="1">
                <a:solidFill>
                  <a:srgbClr val="353535"/>
                </a:solidFill>
                <a:latin typeface="Montserrat" panose="00000500000000000000" pitchFamily="2" charset="0"/>
              </a:rPr>
              <a:t>Handysize</a:t>
            </a:r>
            <a:r>
              <a:rPr lang="en-US" sz="1400" dirty="0">
                <a:solidFill>
                  <a:srgbClr val="353535"/>
                </a:solidFill>
                <a:latin typeface="Montserrat" panose="00000500000000000000" pitchFamily="2" charset="0"/>
              </a:rPr>
              <a:t>, </a:t>
            </a:r>
            <a:r>
              <a:rPr lang="en-US" sz="1400" dirty="0" err="1">
                <a:solidFill>
                  <a:srgbClr val="353535"/>
                </a:solidFill>
                <a:latin typeface="Montserrat" panose="00000500000000000000" pitchFamily="2" charset="0"/>
              </a:rPr>
              <a:t>Supramax</a:t>
            </a:r>
            <a:r>
              <a:rPr lang="en-US" sz="1400" dirty="0">
                <a:solidFill>
                  <a:srgbClr val="353535"/>
                </a:solidFill>
                <a:latin typeface="Montserrat" panose="00000500000000000000" pitchFamily="2" charset="0"/>
              </a:rPr>
              <a:t> and Panamax segments.</a:t>
            </a:r>
            <a:endParaRPr lang="en-GB" sz="1400" dirty="0">
              <a:solidFill>
                <a:srgbClr val="353535"/>
              </a:solidFill>
              <a:latin typeface="Montserrat" panose="00000500000000000000" pitchFamily="2" charset="0"/>
            </a:endParaRPr>
          </a:p>
        </p:txBody>
      </p:sp>
      <p:pic>
        <p:nvPicPr>
          <p:cNvPr id="29" name="Picture 22">
            <a:extLst>
              <a:ext uri="{FF2B5EF4-FFF2-40B4-BE49-F238E27FC236}">
                <a16:creationId xmlns:a16="http://schemas.microsoft.com/office/drawing/2014/main" id="{A0F432BA-6D4C-478D-4443-15D32E6E655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74094" y="3608610"/>
            <a:ext cx="1600067" cy="702874"/>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a:extLst>
              <a:ext uri="{FF2B5EF4-FFF2-40B4-BE49-F238E27FC236}">
                <a16:creationId xmlns:a16="http://schemas.microsoft.com/office/drawing/2014/main" id="{BBF04A20-77CC-A9DE-1D3D-663BE84D03F6}"/>
              </a:ext>
            </a:extLst>
          </p:cNvPr>
          <p:cNvSpPr txBox="1"/>
          <p:nvPr/>
        </p:nvSpPr>
        <p:spPr>
          <a:xfrm>
            <a:off x="863029" y="3698936"/>
            <a:ext cx="6545720" cy="738664"/>
          </a:xfrm>
          <a:prstGeom prst="rect">
            <a:avLst/>
          </a:prstGeom>
          <a:noFill/>
        </p:spPr>
        <p:txBody>
          <a:bodyPr wrap="square">
            <a:spAutoFit/>
          </a:bodyPr>
          <a:lstStyle/>
          <a:p>
            <a:r>
              <a:rPr lang="en-US" sz="1400" dirty="0">
                <a:solidFill>
                  <a:srgbClr val="353535"/>
                </a:solidFill>
                <a:latin typeface="Montserrat" panose="00000500000000000000" pitchFamily="2" charset="0"/>
              </a:rPr>
              <a:t>At ArcelorMittal, our goal is to help build a better world with smarter steels. Steels made using innovative processes which are more efficient, use less energy, and emit significantly less carbon. </a:t>
            </a:r>
            <a:endParaRPr lang="en-GB" sz="1400" dirty="0">
              <a:solidFill>
                <a:srgbClr val="353535"/>
              </a:solidFill>
              <a:latin typeface="Montserrat" panose="00000500000000000000" pitchFamily="2" charset="0"/>
            </a:endParaRPr>
          </a:p>
        </p:txBody>
      </p:sp>
      <p:pic>
        <p:nvPicPr>
          <p:cNvPr id="1072" name="Picture 48" descr="Image result for caterpillar logo">
            <a:extLst>
              <a:ext uri="{FF2B5EF4-FFF2-40B4-BE49-F238E27FC236}">
                <a16:creationId xmlns:a16="http://schemas.microsoft.com/office/drawing/2014/main" id="{589C1B67-4378-1F30-836B-A40AABA08BF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3336" y="4527926"/>
            <a:ext cx="2047875" cy="1152525"/>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a:extLst>
              <a:ext uri="{FF2B5EF4-FFF2-40B4-BE49-F238E27FC236}">
                <a16:creationId xmlns:a16="http://schemas.microsoft.com/office/drawing/2014/main" id="{65C014D5-6F60-7697-E1C0-C9972E920009}"/>
              </a:ext>
            </a:extLst>
          </p:cNvPr>
          <p:cNvSpPr txBox="1"/>
          <p:nvPr/>
        </p:nvSpPr>
        <p:spPr>
          <a:xfrm>
            <a:off x="2914598" y="4639566"/>
            <a:ext cx="6102848" cy="954107"/>
          </a:xfrm>
          <a:prstGeom prst="rect">
            <a:avLst/>
          </a:prstGeom>
          <a:noFill/>
        </p:spPr>
        <p:txBody>
          <a:bodyPr wrap="square">
            <a:spAutoFit/>
          </a:bodyPr>
          <a:lstStyle/>
          <a:p>
            <a:r>
              <a:rPr lang="en-US" sz="1400" dirty="0">
                <a:solidFill>
                  <a:srgbClr val="353535"/>
                </a:solidFill>
                <a:latin typeface="Montserrat" panose="00000500000000000000" pitchFamily="2" charset="0"/>
              </a:rPr>
              <a:t>With 2021 sales and revenues of $51.0 billion, Caterpillar Inc. is the world’s leading manufacturer of construction and mining equipment, off-highway diesel and natural gas engines, industrial gas turbines and diesel-electric locomotives.</a:t>
            </a:r>
            <a:endParaRPr lang="en-GB" sz="1400" dirty="0">
              <a:solidFill>
                <a:srgbClr val="353535"/>
              </a:solidFill>
              <a:latin typeface="Montserrat" panose="00000500000000000000" pitchFamily="2" charset="0"/>
            </a:endParaRPr>
          </a:p>
        </p:txBody>
      </p:sp>
      <p:pic>
        <p:nvPicPr>
          <p:cNvPr id="1074" name="Picture 50" descr="All images">
            <a:extLst>
              <a:ext uri="{FF2B5EF4-FFF2-40B4-BE49-F238E27FC236}">
                <a16:creationId xmlns:a16="http://schemas.microsoft.com/office/drawing/2014/main" id="{0029153F-A051-237A-A13B-53C1082D5CB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01552" y="5495716"/>
            <a:ext cx="1720244" cy="1275520"/>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a:extLst>
              <a:ext uri="{FF2B5EF4-FFF2-40B4-BE49-F238E27FC236}">
                <a16:creationId xmlns:a16="http://schemas.microsoft.com/office/drawing/2014/main" id="{9C2194BE-0EB3-E014-A806-F81B1AD899CA}"/>
              </a:ext>
            </a:extLst>
          </p:cNvPr>
          <p:cNvSpPr txBox="1"/>
          <p:nvPr/>
        </p:nvSpPr>
        <p:spPr>
          <a:xfrm>
            <a:off x="663336" y="5871866"/>
            <a:ext cx="6446381" cy="523220"/>
          </a:xfrm>
          <a:prstGeom prst="rect">
            <a:avLst/>
          </a:prstGeom>
          <a:noFill/>
        </p:spPr>
        <p:txBody>
          <a:bodyPr wrap="square">
            <a:spAutoFit/>
          </a:bodyPr>
          <a:lstStyle/>
          <a:p>
            <a:r>
              <a:rPr lang="en-US" sz="1400" dirty="0">
                <a:solidFill>
                  <a:srgbClr val="353535"/>
                </a:solidFill>
                <a:latin typeface="Montserrat" panose="00000500000000000000" pitchFamily="2" charset="0"/>
              </a:rPr>
              <a:t>Tata Steel is one of the leading steel manufacturing companies of India.</a:t>
            </a:r>
            <a:endParaRPr lang="en-GB" sz="1400" dirty="0">
              <a:solidFill>
                <a:srgbClr val="353535"/>
              </a:solidFill>
              <a:latin typeface="Montserrat" panose="00000500000000000000" pitchFamily="2" charset="0"/>
            </a:endParaRPr>
          </a:p>
        </p:txBody>
      </p:sp>
      <p:pic>
        <p:nvPicPr>
          <p:cNvPr id="38" name="Picture 37">
            <a:extLst>
              <a:ext uri="{FF2B5EF4-FFF2-40B4-BE49-F238E27FC236}">
                <a16:creationId xmlns:a16="http://schemas.microsoft.com/office/drawing/2014/main" id="{38E1462A-BB17-FD95-558F-C62BBB7D97B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904287" y="423410"/>
            <a:ext cx="2132396" cy="201955"/>
          </a:xfrm>
          <a:prstGeom prst="rect">
            <a:avLst/>
          </a:prstGeom>
        </p:spPr>
      </p:pic>
    </p:spTree>
    <p:extLst>
      <p:ext uri="{BB962C8B-B14F-4D97-AF65-F5344CB8AC3E}">
        <p14:creationId xmlns:p14="http://schemas.microsoft.com/office/powerpoint/2010/main" val="2527689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CC92D9-7D37-4A99-1F4F-44BF4DAFA6C1}"/>
              </a:ext>
            </a:extLst>
          </p:cNvPr>
          <p:cNvSpPr txBox="1"/>
          <p:nvPr/>
        </p:nvSpPr>
        <p:spPr>
          <a:xfrm>
            <a:off x="1654139" y="287675"/>
            <a:ext cx="6667928" cy="553998"/>
          </a:xfrm>
          <a:prstGeom prst="rect">
            <a:avLst/>
          </a:prstGeom>
          <a:noFill/>
        </p:spPr>
        <p:txBody>
          <a:bodyPr wrap="square">
            <a:spAutoFit/>
          </a:bodyPr>
          <a:lstStyle/>
          <a:p>
            <a:pPr algn="ctr"/>
            <a:r>
              <a:rPr lang="en-US" sz="3000" b="1" dirty="0">
                <a:solidFill>
                  <a:srgbClr val="D10C3D"/>
                </a:solidFill>
                <a:latin typeface="Montserrat" panose="00000500000000000000" pitchFamily="2" charset="0"/>
              </a:rPr>
              <a:t>I</a:t>
            </a:r>
            <a:r>
              <a:rPr lang="en-GB" sz="3000" b="1" dirty="0">
                <a:solidFill>
                  <a:srgbClr val="D10C3D"/>
                </a:solidFill>
                <a:latin typeface="Montserrat" panose="00000500000000000000" pitchFamily="2" charset="0"/>
              </a:rPr>
              <a:t>NTERNATIONAL VISITORS</a:t>
            </a:r>
            <a:endParaRPr lang="en-GB" sz="3000" dirty="0"/>
          </a:p>
        </p:txBody>
      </p:sp>
      <p:sp>
        <p:nvSpPr>
          <p:cNvPr id="6" name="TextBox 5">
            <a:extLst>
              <a:ext uri="{FF2B5EF4-FFF2-40B4-BE49-F238E27FC236}">
                <a16:creationId xmlns:a16="http://schemas.microsoft.com/office/drawing/2014/main" id="{5A4496AA-58F5-5679-874A-55CD3A9C7502}"/>
              </a:ext>
            </a:extLst>
          </p:cNvPr>
          <p:cNvSpPr txBox="1"/>
          <p:nvPr/>
        </p:nvSpPr>
        <p:spPr>
          <a:xfrm>
            <a:off x="2001749" y="1326395"/>
            <a:ext cx="6537787" cy="523220"/>
          </a:xfrm>
          <a:prstGeom prst="rect">
            <a:avLst/>
          </a:prstGeom>
          <a:noFill/>
        </p:spPr>
        <p:txBody>
          <a:bodyPr wrap="square">
            <a:spAutoFit/>
          </a:bodyPr>
          <a:lstStyle/>
          <a:p>
            <a:r>
              <a:rPr lang="en-US" sz="1400" dirty="0">
                <a:solidFill>
                  <a:srgbClr val="71777D"/>
                </a:solidFill>
                <a:latin typeface="Montserrat" panose="00000500000000000000" pitchFamily="2" charset="0"/>
              </a:rPr>
              <a:t>Ballast </a:t>
            </a:r>
            <a:r>
              <a:rPr lang="en-US" sz="1400" dirty="0" err="1">
                <a:solidFill>
                  <a:srgbClr val="71777D"/>
                </a:solidFill>
                <a:latin typeface="Montserrat" panose="00000500000000000000" pitchFamily="2" charset="0"/>
              </a:rPr>
              <a:t>Nedam</a:t>
            </a:r>
            <a:r>
              <a:rPr lang="en-US" sz="1400" dirty="0">
                <a:solidFill>
                  <a:srgbClr val="71777D"/>
                </a:solidFill>
                <a:latin typeface="Montserrat" panose="00000500000000000000" pitchFamily="2" charset="0"/>
              </a:rPr>
              <a:t> is a construction and development company focused on national and international markets.</a:t>
            </a:r>
            <a:endParaRPr lang="en-GB" sz="1400" dirty="0">
              <a:solidFill>
                <a:srgbClr val="71777D"/>
              </a:solidFill>
              <a:latin typeface="Montserrat" panose="00000500000000000000" pitchFamily="2" charset="0"/>
            </a:endParaRPr>
          </a:p>
        </p:txBody>
      </p:sp>
      <p:pic>
        <p:nvPicPr>
          <p:cNvPr id="2052" name="Picture 4" descr="See the source image">
            <a:extLst>
              <a:ext uri="{FF2B5EF4-FFF2-40B4-BE49-F238E27FC236}">
                <a16:creationId xmlns:a16="http://schemas.microsoft.com/office/drawing/2014/main" id="{5793BA72-7E46-86DC-D8CE-3AC356907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643" y="762133"/>
            <a:ext cx="1260350" cy="145612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398A31D-B3D4-F3BE-8293-075683B797DE}"/>
              </a:ext>
            </a:extLst>
          </p:cNvPr>
          <p:cNvSpPr txBox="1"/>
          <p:nvPr/>
        </p:nvSpPr>
        <p:spPr>
          <a:xfrm>
            <a:off x="1506877" y="2237704"/>
            <a:ext cx="6198741" cy="523220"/>
          </a:xfrm>
          <a:prstGeom prst="rect">
            <a:avLst/>
          </a:prstGeom>
          <a:noFill/>
        </p:spPr>
        <p:txBody>
          <a:bodyPr wrap="square">
            <a:spAutoFit/>
          </a:bodyPr>
          <a:lstStyle/>
          <a:p>
            <a:r>
              <a:rPr lang="en-US" sz="1400" b="1" i="0" dirty="0">
                <a:solidFill>
                  <a:srgbClr val="767676"/>
                </a:solidFill>
                <a:effectLst/>
                <a:latin typeface="Montserrat" panose="00000500000000000000" pitchFamily="2" charset="0"/>
              </a:rPr>
              <a:t>Denys</a:t>
            </a:r>
            <a:r>
              <a:rPr lang="en-US" sz="1400" b="0" i="0" dirty="0">
                <a:solidFill>
                  <a:srgbClr val="71777D"/>
                </a:solidFill>
                <a:effectLst/>
                <a:latin typeface="Montserrat" panose="00000500000000000000" pitchFamily="2" charset="0"/>
              </a:rPr>
              <a:t> is a multidisciplinary group </a:t>
            </a:r>
            <a:r>
              <a:rPr lang="en-US" sz="1400" b="0" i="0" dirty="0" err="1">
                <a:solidFill>
                  <a:srgbClr val="71777D"/>
                </a:solidFill>
                <a:effectLst/>
                <a:latin typeface="Montserrat" panose="00000500000000000000" pitchFamily="2" charset="0"/>
              </a:rPr>
              <a:t>specialised</a:t>
            </a:r>
            <a:r>
              <a:rPr lang="en-US" sz="1400" b="0" i="0" dirty="0">
                <a:solidFill>
                  <a:srgbClr val="71777D"/>
                </a:solidFill>
                <a:effectLst/>
                <a:latin typeface="Montserrat" panose="00000500000000000000" pitchFamily="2" charset="0"/>
              </a:rPr>
              <a:t> in water, energy, mobility, architecture, restoration and special techniques. </a:t>
            </a:r>
            <a:endParaRPr lang="en-GB" sz="1400" dirty="0">
              <a:latin typeface="Montserrat" panose="00000500000000000000" pitchFamily="2" charset="0"/>
            </a:endParaRPr>
          </a:p>
        </p:txBody>
      </p:sp>
      <p:pic>
        <p:nvPicPr>
          <p:cNvPr id="2054" name="Picture 6" descr="Image result for denys">
            <a:extLst>
              <a:ext uri="{FF2B5EF4-FFF2-40B4-BE49-F238E27FC236}">
                <a16:creationId xmlns:a16="http://schemas.microsoft.com/office/drawing/2014/main" id="{13533879-A0BB-8C01-53D2-6CD814A738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9861" y="2049390"/>
            <a:ext cx="2276368" cy="955961"/>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Image result for vestas">
            <a:extLst>
              <a:ext uri="{FF2B5EF4-FFF2-40B4-BE49-F238E27FC236}">
                <a16:creationId xmlns:a16="http://schemas.microsoft.com/office/drawing/2014/main" id="{250933D0-EE6E-C528-E1C0-9183949B57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918" y="2760924"/>
            <a:ext cx="1319800" cy="13198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2426A498-7C87-0970-B78D-3918289AF641}"/>
              </a:ext>
            </a:extLst>
          </p:cNvPr>
          <p:cNvSpPr txBox="1"/>
          <p:nvPr/>
        </p:nvSpPr>
        <p:spPr>
          <a:xfrm>
            <a:off x="2219219" y="3108609"/>
            <a:ext cx="6102848" cy="523220"/>
          </a:xfrm>
          <a:prstGeom prst="rect">
            <a:avLst/>
          </a:prstGeom>
          <a:noFill/>
        </p:spPr>
        <p:txBody>
          <a:bodyPr wrap="square">
            <a:spAutoFit/>
          </a:bodyPr>
          <a:lstStyle/>
          <a:p>
            <a:r>
              <a:rPr lang="en-US" sz="1400" dirty="0">
                <a:solidFill>
                  <a:srgbClr val="71777D"/>
                </a:solidFill>
                <a:latin typeface="Montserrat" panose="00000500000000000000" pitchFamily="2" charset="0"/>
              </a:rPr>
              <a:t>Vestas is the energy industry’s global partner on sustainable energy solutions.</a:t>
            </a:r>
            <a:endParaRPr lang="en-GB" sz="1400" dirty="0">
              <a:solidFill>
                <a:srgbClr val="71777D"/>
              </a:solidFill>
              <a:latin typeface="Montserrat" panose="00000500000000000000" pitchFamily="2" charset="0"/>
            </a:endParaRPr>
          </a:p>
        </p:txBody>
      </p:sp>
      <p:sp>
        <p:nvSpPr>
          <p:cNvPr id="12" name="TextBox 11">
            <a:extLst>
              <a:ext uri="{FF2B5EF4-FFF2-40B4-BE49-F238E27FC236}">
                <a16:creationId xmlns:a16="http://schemas.microsoft.com/office/drawing/2014/main" id="{22D6F7FE-5A20-84FC-A614-7F3840524013}"/>
              </a:ext>
            </a:extLst>
          </p:cNvPr>
          <p:cNvSpPr txBox="1"/>
          <p:nvPr/>
        </p:nvSpPr>
        <p:spPr>
          <a:xfrm>
            <a:off x="1289407" y="3979514"/>
            <a:ext cx="6102848" cy="523220"/>
          </a:xfrm>
          <a:prstGeom prst="rect">
            <a:avLst/>
          </a:prstGeom>
          <a:noFill/>
        </p:spPr>
        <p:txBody>
          <a:bodyPr wrap="square">
            <a:spAutoFit/>
          </a:bodyPr>
          <a:lstStyle/>
          <a:p>
            <a:r>
              <a:rPr lang="en-US" sz="1400" dirty="0">
                <a:solidFill>
                  <a:srgbClr val="71777D"/>
                </a:solidFill>
                <a:latin typeface="Montserrat" panose="00000500000000000000" pitchFamily="2" charset="0"/>
              </a:rPr>
              <a:t>Solvay is a science company whose technologies bring benefits to many aspects of daily life. </a:t>
            </a:r>
            <a:endParaRPr lang="en-GB" sz="1400" dirty="0">
              <a:solidFill>
                <a:srgbClr val="71777D"/>
              </a:solidFill>
              <a:latin typeface="Montserrat" panose="00000500000000000000" pitchFamily="2" charset="0"/>
            </a:endParaRPr>
          </a:p>
        </p:txBody>
      </p:sp>
      <p:sp>
        <p:nvSpPr>
          <p:cNvPr id="13" name="AutoShape 16" descr="Home">
            <a:extLst>
              <a:ext uri="{FF2B5EF4-FFF2-40B4-BE49-F238E27FC236}">
                <a16:creationId xmlns:a16="http://schemas.microsoft.com/office/drawing/2014/main" id="{1B8B8A86-3E7A-B308-15B4-DB2FB35EE6C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66" name="Picture 18" descr="Image result for solvay">
            <a:extLst>
              <a:ext uri="{FF2B5EF4-FFF2-40B4-BE49-F238E27FC236}">
                <a16:creationId xmlns:a16="http://schemas.microsoft.com/office/drawing/2014/main" id="{98C52E7E-5390-5F35-1A0F-DFBEC00B9D7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69554" y="3490073"/>
            <a:ext cx="2105025" cy="1181301"/>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Image result for nordex">
            <a:extLst>
              <a:ext uri="{FF2B5EF4-FFF2-40B4-BE49-F238E27FC236}">
                <a16:creationId xmlns:a16="http://schemas.microsoft.com/office/drawing/2014/main" id="{906BAE6D-7266-683F-A513-35A0756B8F4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6529" y="4906147"/>
            <a:ext cx="1890712" cy="617016"/>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7D5481BA-049D-0EBE-9AD6-08E5B42D2851}"/>
              </a:ext>
            </a:extLst>
          </p:cNvPr>
          <p:cNvSpPr txBox="1"/>
          <p:nvPr/>
        </p:nvSpPr>
        <p:spPr>
          <a:xfrm>
            <a:off x="2892176" y="4871957"/>
            <a:ext cx="6102848" cy="738664"/>
          </a:xfrm>
          <a:prstGeom prst="rect">
            <a:avLst/>
          </a:prstGeom>
          <a:noFill/>
        </p:spPr>
        <p:txBody>
          <a:bodyPr wrap="square">
            <a:spAutoFit/>
          </a:bodyPr>
          <a:lstStyle/>
          <a:p>
            <a:r>
              <a:rPr lang="en-US" sz="1400" dirty="0">
                <a:solidFill>
                  <a:srgbClr val="71777D"/>
                </a:solidFill>
                <a:latin typeface="Montserrat" panose="00000500000000000000" pitchFamily="2" charset="0"/>
              </a:rPr>
              <a:t>We bond people, ideas and elements to reinvent progress. We are a science company whose technologies bring benefits to many aspects of daily life.</a:t>
            </a:r>
            <a:endParaRPr lang="en-GB" sz="1400" dirty="0">
              <a:solidFill>
                <a:srgbClr val="71777D"/>
              </a:solidFill>
              <a:latin typeface="Montserrat" panose="00000500000000000000" pitchFamily="2" charset="0"/>
            </a:endParaRPr>
          </a:p>
        </p:txBody>
      </p:sp>
      <p:pic>
        <p:nvPicPr>
          <p:cNvPr id="16" name="Picture 20" descr="DHL-logo | 3DPRINTUK">
            <a:extLst>
              <a:ext uri="{FF2B5EF4-FFF2-40B4-BE49-F238E27FC236}">
                <a16:creationId xmlns:a16="http://schemas.microsoft.com/office/drawing/2014/main" id="{9280EE61-CDB8-BD9B-9E33-D7AD3AFAC23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333876" y="5371501"/>
            <a:ext cx="1858124" cy="148649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2C8685BF-F218-60DF-79F2-3CD8A5D2404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04287" y="423410"/>
            <a:ext cx="2132396" cy="201955"/>
          </a:xfrm>
          <a:prstGeom prst="rect">
            <a:avLst/>
          </a:prstGeom>
        </p:spPr>
      </p:pic>
    </p:spTree>
    <p:extLst>
      <p:ext uri="{BB962C8B-B14F-4D97-AF65-F5344CB8AC3E}">
        <p14:creationId xmlns:p14="http://schemas.microsoft.com/office/powerpoint/2010/main" val="374663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6D504-2914-5E5F-28CB-64C5F7EDF335}"/>
              </a:ext>
            </a:extLst>
          </p:cNvPr>
          <p:cNvSpPr>
            <a:spLocks noGrp="1"/>
          </p:cNvSpPr>
          <p:nvPr>
            <p:ph type="ctrTitle"/>
          </p:nvPr>
        </p:nvSpPr>
        <p:spPr>
          <a:xfrm>
            <a:off x="1363226" y="-228600"/>
            <a:ext cx="7766936" cy="801384"/>
          </a:xfrm>
        </p:spPr>
        <p:txBody>
          <a:bodyPr/>
          <a:lstStyle/>
          <a:p>
            <a:pPr algn="ctr"/>
            <a:r>
              <a:rPr lang="en-US" sz="3000" b="1" dirty="0">
                <a:latin typeface="Montserrat" panose="00000500000000000000" pitchFamily="2" charset="0"/>
              </a:rPr>
              <a:t>Why attend </a:t>
            </a:r>
            <a:r>
              <a:rPr lang="en-US" sz="3000" b="1" dirty="0" err="1">
                <a:latin typeface="Montserrat" panose="00000500000000000000" pitchFamily="2" charset="0"/>
              </a:rPr>
              <a:t>AntwerpXL</a:t>
            </a:r>
            <a:r>
              <a:rPr lang="en-US" sz="3000" b="1" dirty="0">
                <a:latin typeface="Montserrat" panose="00000500000000000000" pitchFamily="2" charset="0"/>
              </a:rPr>
              <a:t>?</a:t>
            </a:r>
            <a:endParaRPr lang="en-GB" sz="3000" b="1" dirty="0">
              <a:latin typeface="Montserrat" panose="00000500000000000000" pitchFamily="2" charset="0"/>
            </a:endParaRPr>
          </a:p>
        </p:txBody>
      </p:sp>
      <p:sp>
        <p:nvSpPr>
          <p:cNvPr id="5" name="TextBox 4">
            <a:extLst>
              <a:ext uri="{FF2B5EF4-FFF2-40B4-BE49-F238E27FC236}">
                <a16:creationId xmlns:a16="http://schemas.microsoft.com/office/drawing/2014/main" id="{EDE0D3D7-A81C-B200-5076-7C6C9FFEB947}"/>
              </a:ext>
            </a:extLst>
          </p:cNvPr>
          <p:cNvSpPr txBox="1"/>
          <p:nvPr/>
        </p:nvSpPr>
        <p:spPr>
          <a:xfrm>
            <a:off x="762024" y="545431"/>
            <a:ext cx="8969339" cy="5572038"/>
          </a:xfrm>
          <a:prstGeom prst="rect">
            <a:avLst/>
          </a:prstGeom>
          <a:noFill/>
        </p:spPr>
        <p:txBody>
          <a:bodyPr wrap="square">
            <a:spAutoFit/>
          </a:bodyPr>
          <a:lstStyle/>
          <a:p>
            <a:pPr fontAlgn="base"/>
            <a:r>
              <a:rPr lang="en-US" b="1" cap="all" dirty="0">
                <a:solidFill>
                  <a:srgbClr val="FFFFFF"/>
                </a:solidFill>
                <a:effectLst/>
                <a:latin typeface="Work Sans" pitchFamily="2" charset="0"/>
              </a:rPr>
              <a:t>MAXIMI</a:t>
            </a:r>
            <a:r>
              <a:rPr lang="en-US" b="1" cap="all" dirty="0">
                <a:solidFill>
                  <a:srgbClr val="FFFFFF"/>
                </a:solidFill>
                <a:effectLst/>
                <a:latin typeface="Montserrat" panose="00000500000000000000" pitchFamily="2" charset="0"/>
              </a:rPr>
              <a:t>SE YOUR </a:t>
            </a:r>
            <a:r>
              <a:rPr lang="en-US" b="1" cap="all" dirty="0" err="1">
                <a:solidFill>
                  <a:srgbClr val="FFFFFF"/>
                </a:solidFill>
                <a:effectLst/>
                <a:latin typeface="Montserrat" panose="00000500000000000000" pitchFamily="2" charset="0"/>
              </a:rPr>
              <a:t>R</a:t>
            </a:r>
            <a:r>
              <a:rPr lang="en-US" sz="1600" b="1" dirty="0" err="1">
                <a:solidFill>
                  <a:schemeClr val="tx1">
                    <a:lumMod val="75000"/>
                    <a:lumOff val="25000"/>
                  </a:schemeClr>
                </a:solidFill>
              </a:rPr>
              <a:t>Maximize</a:t>
            </a:r>
            <a:r>
              <a:rPr lang="en-US" sz="1600" b="1" dirty="0">
                <a:solidFill>
                  <a:schemeClr val="tx1">
                    <a:lumMod val="75000"/>
                    <a:lumOff val="25000"/>
                  </a:schemeClr>
                </a:solidFill>
              </a:rPr>
              <a:t> your brand exposure &amp; return on investment</a:t>
            </a:r>
          </a:p>
          <a:p>
            <a:pPr algn="ctr" fontAlgn="base">
              <a:lnSpc>
                <a:spcPct val="80000"/>
              </a:lnSpc>
              <a:spcBef>
                <a:spcPts val="1000"/>
              </a:spcBef>
              <a:buClr>
                <a:schemeClr val="accent1"/>
              </a:buClr>
              <a:buSzPct val="80000"/>
            </a:pPr>
            <a:r>
              <a:rPr lang="en-US" sz="1400" dirty="0">
                <a:solidFill>
                  <a:schemeClr val="tx1">
                    <a:lumMod val="75000"/>
                    <a:lumOff val="25000"/>
                  </a:schemeClr>
                </a:solidFill>
              </a:rPr>
              <a:t>This is a fantastic opportunity to network with new and existing customers, generate valuable leads and drive your business forward. By booking today you will benefit from exposure throughout the full marketing campaign over the next 12 months.</a:t>
            </a:r>
          </a:p>
          <a:p>
            <a:pPr algn="ctr" fontAlgn="base">
              <a:lnSpc>
                <a:spcPct val="80000"/>
              </a:lnSpc>
              <a:spcBef>
                <a:spcPts val="1000"/>
              </a:spcBef>
              <a:buClr>
                <a:schemeClr val="accent1"/>
              </a:buClr>
              <a:buSzPct val="80000"/>
            </a:pPr>
            <a:endParaRPr lang="en-US" sz="1400" dirty="0">
              <a:solidFill>
                <a:schemeClr val="tx1">
                  <a:lumMod val="75000"/>
                  <a:lumOff val="25000"/>
                </a:schemeClr>
              </a:solidFill>
            </a:endParaRPr>
          </a:p>
          <a:p>
            <a:pPr marL="342900" indent="-342900" fontAlgn="base">
              <a:lnSpc>
                <a:spcPct val="80000"/>
              </a:lnSpc>
              <a:spcBef>
                <a:spcPts val="1000"/>
              </a:spcBef>
              <a:buClr>
                <a:schemeClr val="accent1"/>
              </a:buClr>
              <a:buSzPct val="80000"/>
              <a:buFont typeface="Wingdings 3" charset="2"/>
              <a:buChar char=""/>
            </a:pPr>
            <a:r>
              <a:rPr lang="en-US" sz="1400" i="1" dirty="0">
                <a:solidFill>
                  <a:schemeClr val="tx1">
                    <a:lumMod val="75000"/>
                    <a:lumOff val="25000"/>
                  </a:schemeClr>
                </a:solidFill>
              </a:rPr>
              <a:t>Targeted event focused on the breakbulk community</a:t>
            </a:r>
          </a:p>
          <a:p>
            <a:pPr fontAlgn="base">
              <a:lnSpc>
                <a:spcPct val="80000"/>
              </a:lnSpc>
              <a:spcBef>
                <a:spcPts val="1000"/>
              </a:spcBef>
              <a:buClr>
                <a:schemeClr val="accent1"/>
              </a:buClr>
              <a:buSzPct val="80000"/>
            </a:pPr>
            <a:endParaRPr lang="en-US" sz="1400" i="1" dirty="0">
              <a:solidFill>
                <a:schemeClr val="tx1">
                  <a:lumMod val="75000"/>
                  <a:lumOff val="25000"/>
                </a:schemeClr>
              </a:solidFill>
            </a:endParaRPr>
          </a:p>
          <a:p>
            <a:pPr marL="342900" indent="-342900" fontAlgn="base">
              <a:lnSpc>
                <a:spcPct val="80000"/>
              </a:lnSpc>
              <a:spcBef>
                <a:spcPts val="1000"/>
              </a:spcBef>
              <a:buClr>
                <a:schemeClr val="accent1"/>
              </a:buClr>
              <a:buSzPct val="80000"/>
              <a:buFont typeface="Wingdings 3" charset="2"/>
              <a:buChar char=""/>
            </a:pPr>
            <a:r>
              <a:rPr lang="en-US" sz="1400" i="1" dirty="0">
                <a:solidFill>
                  <a:schemeClr val="tx1">
                    <a:lumMod val="75000"/>
                    <a:lumOff val="25000"/>
                  </a:schemeClr>
                </a:solidFill>
              </a:rPr>
              <a:t>85% of the 2022 floorplan has re-booked their space for 2023</a:t>
            </a:r>
          </a:p>
          <a:p>
            <a:pPr fontAlgn="base">
              <a:lnSpc>
                <a:spcPct val="80000"/>
              </a:lnSpc>
              <a:spcBef>
                <a:spcPts val="1000"/>
              </a:spcBef>
              <a:buClr>
                <a:schemeClr val="accent1"/>
              </a:buClr>
              <a:buSzPct val="80000"/>
            </a:pPr>
            <a:endParaRPr lang="en-US" sz="1400" dirty="0">
              <a:solidFill>
                <a:schemeClr val="tx1">
                  <a:lumMod val="75000"/>
                  <a:lumOff val="25000"/>
                </a:schemeClr>
              </a:solidFill>
            </a:endParaRPr>
          </a:p>
          <a:p>
            <a:pPr marL="342900" indent="-342900" fontAlgn="base">
              <a:lnSpc>
                <a:spcPct val="80000"/>
              </a:lnSpc>
              <a:spcBef>
                <a:spcPts val="1000"/>
              </a:spcBef>
              <a:buClr>
                <a:schemeClr val="accent1"/>
              </a:buClr>
              <a:buSzPct val="80000"/>
              <a:buFont typeface="Wingdings 3" charset="2"/>
              <a:buChar char=""/>
            </a:pPr>
            <a:r>
              <a:rPr lang="en-US" sz="1400" i="1" dirty="0">
                <a:solidFill>
                  <a:schemeClr val="tx1">
                    <a:lumMod val="75000"/>
                    <a:lumOff val="25000"/>
                  </a:schemeClr>
                </a:solidFill>
              </a:rPr>
              <a:t>Hosted by the Port of Antwerp, in the home of breakbulk</a:t>
            </a:r>
          </a:p>
          <a:p>
            <a:pPr fontAlgn="base">
              <a:lnSpc>
                <a:spcPct val="80000"/>
              </a:lnSpc>
              <a:spcBef>
                <a:spcPts val="1000"/>
              </a:spcBef>
              <a:buClr>
                <a:schemeClr val="accent1"/>
              </a:buClr>
              <a:buSzPct val="80000"/>
            </a:pPr>
            <a:endParaRPr lang="en-US" sz="1400" i="1" dirty="0">
              <a:solidFill>
                <a:schemeClr val="tx1">
                  <a:lumMod val="75000"/>
                  <a:lumOff val="25000"/>
                </a:schemeClr>
              </a:solidFill>
            </a:endParaRPr>
          </a:p>
          <a:p>
            <a:pPr marL="342900" indent="-342900" fontAlgn="base">
              <a:lnSpc>
                <a:spcPct val="80000"/>
              </a:lnSpc>
              <a:spcBef>
                <a:spcPts val="1000"/>
              </a:spcBef>
              <a:buClr>
                <a:schemeClr val="accent1"/>
              </a:buClr>
              <a:buSzPct val="80000"/>
              <a:buFont typeface="Wingdings 3" charset="2"/>
              <a:buChar char=""/>
            </a:pPr>
            <a:r>
              <a:rPr lang="en-US" sz="1400" i="1" dirty="0">
                <a:solidFill>
                  <a:schemeClr val="tx1">
                    <a:lumMod val="75000"/>
                    <a:lumOff val="25000"/>
                  </a:schemeClr>
                </a:solidFill>
              </a:rPr>
              <a:t>Countless networking opportunities including late night networking, our one-to-one meeting </a:t>
            </a:r>
            <a:r>
              <a:rPr lang="en-US" sz="1400" i="1" dirty="0" err="1">
                <a:solidFill>
                  <a:schemeClr val="tx1">
                    <a:lumMod val="75000"/>
                    <a:lumOff val="25000"/>
                  </a:schemeClr>
                </a:solidFill>
              </a:rPr>
              <a:t>programme</a:t>
            </a:r>
            <a:r>
              <a:rPr lang="en-US" sz="1400" i="1" dirty="0">
                <a:solidFill>
                  <a:schemeClr val="tx1">
                    <a:lumMod val="75000"/>
                    <a:lumOff val="25000"/>
                  </a:schemeClr>
                </a:solidFill>
              </a:rPr>
              <a:t>, Antwerp port tour and much more</a:t>
            </a:r>
          </a:p>
          <a:p>
            <a:pPr fontAlgn="base">
              <a:lnSpc>
                <a:spcPct val="80000"/>
              </a:lnSpc>
              <a:spcBef>
                <a:spcPts val="1000"/>
              </a:spcBef>
              <a:buClr>
                <a:schemeClr val="accent1"/>
              </a:buClr>
              <a:buSzPct val="80000"/>
            </a:pPr>
            <a:endParaRPr lang="en-US" sz="1400" i="1" dirty="0">
              <a:solidFill>
                <a:schemeClr val="tx1">
                  <a:lumMod val="75000"/>
                  <a:lumOff val="25000"/>
                </a:schemeClr>
              </a:solidFill>
            </a:endParaRPr>
          </a:p>
          <a:p>
            <a:pPr marL="342900" lvl="0" indent="-342900" fontAlgn="base">
              <a:lnSpc>
                <a:spcPct val="80000"/>
              </a:lnSpc>
              <a:spcBef>
                <a:spcPts val="1000"/>
              </a:spcBef>
              <a:buClr>
                <a:schemeClr val="accent1"/>
              </a:buClr>
              <a:buSzPct val="80000"/>
              <a:buFont typeface="Wingdings 3" panose="05040102010807070707" pitchFamily="18" charset="2"/>
              <a:buChar char=""/>
              <a:tabLst>
                <a:tab pos="457200" algn="l"/>
              </a:tabLst>
            </a:pPr>
            <a:r>
              <a:rPr lang="en-US" sz="1400" i="1" dirty="0">
                <a:solidFill>
                  <a:schemeClr val="tx1">
                    <a:lumMod val="75000"/>
                    <a:lumOff val="25000"/>
                  </a:schemeClr>
                </a:solidFill>
              </a:rPr>
              <a:t>International strategy in place to grow the event for 2023 into Hall 4+5, in partnership with the Port of Antwerp. This will include working with international agents, media partners and associations to drive international exhibitors and visitors over a 12-month marketing campaign. Partners we are working with in 2023 include the </a:t>
            </a:r>
            <a:r>
              <a:rPr lang="en-GB" sz="1400" i="1" dirty="0">
                <a:solidFill>
                  <a:schemeClr val="tx1">
                    <a:lumMod val="75000"/>
                    <a:lumOff val="25000"/>
                  </a:schemeClr>
                </a:solidFill>
              </a:rPr>
              <a:t>International Federation of Freight Forwarders Associations, Atlas Breakbulk Alliance, Overseas Project Cargo Association, Global Trade Magazine and many more.</a:t>
            </a:r>
          </a:p>
          <a:p>
            <a:pPr fontAlgn="base">
              <a:lnSpc>
                <a:spcPct val="80000"/>
              </a:lnSpc>
              <a:spcBef>
                <a:spcPts val="1000"/>
              </a:spcBef>
              <a:buClr>
                <a:schemeClr val="accent1"/>
              </a:buClr>
              <a:buSzPct val="80000"/>
            </a:pPr>
            <a:endParaRPr lang="en-US" sz="1400" dirty="0">
              <a:solidFill>
                <a:schemeClr val="tx1">
                  <a:lumMod val="75000"/>
                  <a:lumOff val="25000"/>
                </a:schemeClr>
              </a:solidFill>
              <a:latin typeface="Montserrat" panose="00000500000000000000" pitchFamily="2" charset="0"/>
            </a:endParaRPr>
          </a:p>
          <a:p>
            <a:pPr fontAlgn="base">
              <a:lnSpc>
                <a:spcPct val="80000"/>
              </a:lnSpc>
              <a:spcBef>
                <a:spcPts val="1000"/>
              </a:spcBef>
              <a:buClr>
                <a:schemeClr val="accent1"/>
              </a:buClr>
              <a:buSzPct val="80000"/>
            </a:pPr>
            <a:endParaRPr lang="en-US" sz="1400" dirty="0">
              <a:solidFill>
                <a:schemeClr val="tx1">
                  <a:lumMod val="75000"/>
                  <a:lumOff val="25000"/>
                </a:schemeClr>
              </a:solidFill>
              <a:latin typeface="Montserrat" panose="00000500000000000000" pitchFamily="2" charset="0"/>
            </a:endParaRPr>
          </a:p>
        </p:txBody>
      </p:sp>
      <p:pic>
        <p:nvPicPr>
          <p:cNvPr id="8" name="Picture 20" descr="DHL-logo | 3DPRINTUK">
            <a:extLst>
              <a:ext uri="{FF2B5EF4-FFF2-40B4-BE49-F238E27FC236}">
                <a16:creationId xmlns:a16="http://schemas.microsoft.com/office/drawing/2014/main" id="{9D36ABEB-D4E1-E92F-1DB6-33C7EA919A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33876" y="5794625"/>
            <a:ext cx="1858124" cy="10633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30CFC3D9-0332-2B75-83DB-129B42DF81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28748" y="332372"/>
            <a:ext cx="2132396" cy="213059"/>
          </a:xfrm>
          <a:prstGeom prst="rect">
            <a:avLst/>
          </a:prstGeom>
        </p:spPr>
      </p:pic>
      <p:sp>
        <p:nvSpPr>
          <p:cNvPr id="3" name="TextBox 2">
            <a:extLst>
              <a:ext uri="{FF2B5EF4-FFF2-40B4-BE49-F238E27FC236}">
                <a16:creationId xmlns:a16="http://schemas.microsoft.com/office/drawing/2014/main" id="{78F910C0-6ADB-2E90-FDD4-8C106A62C7FE}"/>
              </a:ext>
            </a:extLst>
          </p:cNvPr>
          <p:cNvSpPr txBox="1"/>
          <p:nvPr/>
        </p:nvSpPr>
        <p:spPr>
          <a:xfrm>
            <a:off x="1843587" y="5794625"/>
            <a:ext cx="6102848" cy="784830"/>
          </a:xfrm>
          <a:prstGeom prst="rect">
            <a:avLst/>
          </a:prstGeom>
          <a:noFill/>
        </p:spPr>
        <p:txBody>
          <a:bodyPr wrap="square">
            <a:spAutoFit/>
          </a:bodyPr>
          <a:lstStyle/>
          <a:p>
            <a:pPr algn="ctr"/>
            <a:r>
              <a:rPr lang="en-US" sz="1500" b="0" i="0" dirty="0" err="1">
                <a:solidFill>
                  <a:srgbClr val="353535"/>
                </a:solidFill>
                <a:effectLst/>
                <a:latin typeface="Montserrat" panose="00000500000000000000" pitchFamily="2" charset="0"/>
              </a:rPr>
              <a:t>AntwerpXL</a:t>
            </a:r>
            <a:r>
              <a:rPr lang="en-US" sz="1500" b="0" i="0" dirty="0">
                <a:solidFill>
                  <a:srgbClr val="353535"/>
                </a:solidFill>
                <a:effectLst/>
                <a:latin typeface="Montserrat" panose="00000500000000000000" pitchFamily="2" charset="0"/>
              </a:rPr>
              <a:t> 2023 will bring you a larger hall with </a:t>
            </a:r>
            <a:r>
              <a:rPr lang="en-US" sz="1500" b="0" i="0" dirty="0" err="1">
                <a:solidFill>
                  <a:srgbClr val="353535"/>
                </a:solidFill>
                <a:effectLst/>
                <a:latin typeface="Montserrat" panose="00000500000000000000" pitchFamily="2" charset="0"/>
              </a:rPr>
              <a:t>personalised</a:t>
            </a:r>
            <a:r>
              <a:rPr lang="en-US" sz="1500" b="0" i="0" dirty="0">
                <a:solidFill>
                  <a:srgbClr val="353535"/>
                </a:solidFill>
                <a:effectLst/>
                <a:latin typeface="Montserrat" panose="00000500000000000000" pitchFamily="2" charset="0"/>
              </a:rPr>
              <a:t> networking experiences, via an exclusive VIP </a:t>
            </a:r>
            <a:r>
              <a:rPr lang="en-US" sz="1500" b="0" i="0" dirty="0" err="1">
                <a:solidFill>
                  <a:srgbClr val="353535"/>
                </a:solidFill>
                <a:effectLst/>
                <a:latin typeface="Montserrat" panose="00000500000000000000" pitchFamily="2" charset="0"/>
              </a:rPr>
              <a:t>programme</a:t>
            </a:r>
            <a:r>
              <a:rPr lang="en-US" sz="1500" b="0" i="0" dirty="0">
                <a:solidFill>
                  <a:srgbClr val="353535"/>
                </a:solidFill>
                <a:effectLst/>
                <a:latin typeface="Montserrat" panose="00000500000000000000" pitchFamily="2" charset="0"/>
              </a:rPr>
              <a:t> and tailored 1-2-1 meeting opportunities.</a:t>
            </a:r>
            <a:endParaRPr lang="en-GB" sz="1500" dirty="0">
              <a:latin typeface="Montserrat" panose="00000500000000000000" pitchFamily="2" charset="0"/>
            </a:endParaRPr>
          </a:p>
        </p:txBody>
      </p:sp>
    </p:spTree>
    <p:extLst>
      <p:ext uri="{BB962C8B-B14F-4D97-AF65-F5344CB8AC3E}">
        <p14:creationId xmlns:p14="http://schemas.microsoft.com/office/powerpoint/2010/main" val="1097325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55C67-27C6-D623-DE8B-374846A9D669}"/>
              </a:ext>
            </a:extLst>
          </p:cNvPr>
          <p:cNvSpPr>
            <a:spLocks noGrp="1"/>
          </p:cNvSpPr>
          <p:nvPr>
            <p:ph type="title"/>
          </p:nvPr>
        </p:nvSpPr>
        <p:spPr>
          <a:xfrm>
            <a:off x="661074" y="121904"/>
            <a:ext cx="8651601" cy="1365980"/>
          </a:xfrm>
        </p:spPr>
        <p:txBody>
          <a:bodyPr>
            <a:normAutofit fontScale="90000"/>
          </a:bodyPr>
          <a:lstStyle/>
          <a:p>
            <a:pPr algn="ctr"/>
            <a:r>
              <a:rPr lang="en-GB" b="1" i="0" dirty="0">
                <a:solidFill>
                  <a:srgbClr val="D10C3D"/>
                </a:solidFill>
                <a:effectLst/>
                <a:latin typeface="Montserrat" panose="00000500000000000000" pitchFamily="2" charset="0"/>
              </a:rPr>
              <a:t>Current exhibitors / sponsors</a:t>
            </a:r>
            <a:br>
              <a:rPr lang="en-GB" b="1" i="0" cap="all" dirty="0">
                <a:solidFill>
                  <a:srgbClr val="D10C3D"/>
                </a:solidFill>
                <a:effectLst/>
                <a:latin typeface="Work Sans" pitchFamily="2" charset="0"/>
              </a:rPr>
            </a:br>
            <a:br>
              <a:rPr lang="en-GB" b="1" i="0" cap="all" dirty="0">
                <a:solidFill>
                  <a:srgbClr val="D10C3D"/>
                </a:solidFill>
                <a:effectLst/>
                <a:latin typeface="+mn-lt"/>
              </a:rPr>
            </a:br>
            <a:r>
              <a:rPr lang="en-US" sz="2000" b="0" i="1" dirty="0">
                <a:solidFill>
                  <a:srgbClr val="1F2527"/>
                </a:solidFill>
                <a:effectLst/>
                <a:latin typeface="+mn-lt"/>
              </a:rPr>
              <a:t>Be seen alongside some of the best suppliers in the breakbulk and project cargo industry including:</a:t>
            </a:r>
            <a:endParaRPr lang="en-GB" sz="2000" i="1" dirty="0">
              <a:latin typeface="+mn-lt"/>
            </a:endParaRPr>
          </a:p>
        </p:txBody>
      </p:sp>
      <p:pic>
        <p:nvPicPr>
          <p:cNvPr id="1030" name="Picture 6" descr="AXL2021_website_images_logos_Konecranes GmbH">
            <a:extLst>
              <a:ext uri="{FF2B5EF4-FFF2-40B4-BE49-F238E27FC236}">
                <a16:creationId xmlns:a16="http://schemas.microsoft.com/office/drawing/2014/main" id="{4FC956A6-A9FE-6FC5-DDCA-2398270F04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430" y="5230220"/>
            <a:ext cx="1848106" cy="1848106"/>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DHL-logo | 3DPRINTUK">
            <a:extLst>
              <a:ext uri="{FF2B5EF4-FFF2-40B4-BE49-F238E27FC236}">
                <a16:creationId xmlns:a16="http://schemas.microsoft.com/office/drawing/2014/main" id="{24CC7F45-838F-D8E1-33D8-75F761E6F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33876" y="5371501"/>
            <a:ext cx="1858124" cy="1486499"/>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DB738C14-AF5E-686A-F4CB-A082E77CEC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3401" y="2076678"/>
            <a:ext cx="1848106" cy="83568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BAC2FC06-0182-92C7-19DB-9130B1F2492C}"/>
              </a:ext>
            </a:extLst>
          </p:cNvPr>
          <p:cNvSpPr txBox="1"/>
          <p:nvPr/>
        </p:nvSpPr>
        <p:spPr>
          <a:xfrm>
            <a:off x="1540388" y="4872149"/>
            <a:ext cx="7125242" cy="677108"/>
          </a:xfrm>
          <a:prstGeom prst="rect">
            <a:avLst/>
          </a:prstGeom>
          <a:noFill/>
        </p:spPr>
        <p:txBody>
          <a:bodyPr wrap="square" rtlCol="0">
            <a:spAutoFit/>
          </a:bodyPr>
          <a:lstStyle/>
          <a:p>
            <a:pPr algn="ctr"/>
            <a:r>
              <a:rPr lang="en-GB" sz="2200" b="1" i="0" cap="all" dirty="0">
                <a:solidFill>
                  <a:srgbClr val="D10C3D"/>
                </a:solidFill>
                <a:effectLst/>
                <a:latin typeface="Work Sans" pitchFamily="2" charset="0"/>
              </a:rPr>
              <a:t>2022 sponsors</a:t>
            </a:r>
            <a:endParaRPr lang="en-GB" sz="2200" dirty="0"/>
          </a:p>
          <a:p>
            <a:pPr algn="ctr"/>
            <a:endParaRPr lang="en-GB" sz="1600" i="1" dirty="0">
              <a:solidFill>
                <a:srgbClr val="1F2527"/>
              </a:solidFill>
              <a:latin typeface="Montserrat" panose="00000500000000000000" pitchFamily="2" charset="0"/>
              <a:ea typeface="+mj-ea"/>
              <a:cs typeface="+mj-cs"/>
            </a:endParaRPr>
          </a:p>
        </p:txBody>
      </p:sp>
      <p:pic>
        <p:nvPicPr>
          <p:cNvPr id="1052" name="Picture 28" descr="Saudi Ports Authority - Wikipedia">
            <a:extLst>
              <a:ext uri="{FF2B5EF4-FFF2-40B4-BE49-F238E27FC236}">
                <a16:creationId xmlns:a16="http://schemas.microsoft.com/office/drawing/2014/main" id="{9EF17C85-5C23-F919-848F-AFD1E7D4E06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9599" y="3061099"/>
            <a:ext cx="1769163" cy="165259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Port of Duqm Company SAOC | Muscat | Facebook">
            <a:extLst>
              <a:ext uri="{FF2B5EF4-FFF2-40B4-BE49-F238E27FC236}">
                <a16:creationId xmlns:a16="http://schemas.microsoft.com/office/drawing/2014/main" id="{2D63558F-167F-7340-F53F-A0B77BC9BF6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10945" y="1991644"/>
            <a:ext cx="1278434" cy="1278434"/>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Fracht – Polytra">
            <a:extLst>
              <a:ext uri="{FF2B5EF4-FFF2-40B4-BE49-F238E27FC236}">
                <a16:creationId xmlns:a16="http://schemas.microsoft.com/office/drawing/2014/main" id="{A318E040-17F8-6299-7CC9-A4032E8A3E7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85691" y="2126174"/>
            <a:ext cx="1833032" cy="1032608"/>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Bollore Logistics Belgium">
            <a:extLst>
              <a:ext uri="{FF2B5EF4-FFF2-40B4-BE49-F238E27FC236}">
                <a16:creationId xmlns:a16="http://schemas.microsoft.com/office/drawing/2014/main" id="{447FEB48-D9FB-AEE3-26BD-74371CCF524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69051" y="3447669"/>
            <a:ext cx="1742215" cy="685033"/>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CAT (Caterpillar) Logo, symbol, meaning, history, PNG">
            <a:extLst>
              <a:ext uri="{FF2B5EF4-FFF2-40B4-BE49-F238E27FC236}">
                <a16:creationId xmlns:a16="http://schemas.microsoft.com/office/drawing/2014/main" id="{CE7E34BD-8E19-CE42-C0F5-9470F84FB60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86169" y="3053530"/>
            <a:ext cx="1698432" cy="160238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F225134B-CDCC-28BB-8255-0CCCEDC491C5}"/>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828748" y="332372"/>
            <a:ext cx="2132396" cy="213059"/>
          </a:xfrm>
          <a:prstGeom prst="rect">
            <a:avLst/>
          </a:prstGeom>
        </p:spPr>
      </p:pic>
      <p:pic>
        <p:nvPicPr>
          <p:cNvPr id="1064" name="Picture 40" descr="varamar shipping">
            <a:extLst>
              <a:ext uri="{FF2B5EF4-FFF2-40B4-BE49-F238E27FC236}">
                <a16:creationId xmlns:a16="http://schemas.microsoft.com/office/drawing/2014/main" id="{E89832A5-B81B-E1E8-3329-0CD8F838B37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86874" y="3158782"/>
            <a:ext cx="2162175" cy="15049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mage result for port of antwerp logo">
            <a:extLst>
              <a:ext uri="{FF2B5EF4-FFF2-40B4-BE49-F238E27FC236}">
                <a16:creationId xmlns:a16="http://schemas.microsoft.com/office/drawing/2014/main" id="{10459D7C-CF3C-040D-0A50-07B86E2761D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51851" y="2087374"/>
            <a:ext cx="1380128" cy="127843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Image result for icapps logo">
            <a:extLst>
              <a:ext uri="{FF2B5EF4-FFF2-40B4-BE49-F238E27FC236}">
                <a16:creationId xmlns:a16="http://schemas.microsoft.com/office/drawing/2014/main" id="{18C41497-8482-6223-BEB3-46CFA90EDE7F}"/>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04876" y="5535148"/>
            <a:ext cx="12382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Image result for blue water shipping logo">
            <a:extLst>
              <a:ext uri="{FF2B5EF4-FFF2-40B4-BE49-F238E27FC236}">
                <a16:creationId xmlns:a16="http://schemas.microsoft.com/office/drawing/2014/main" id="{4E4F1CCE-E2D2-730B-B445-856A41D50F5C}"/>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95633" y="5554251"/>
            <a:ext cx="162877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Image result for navis logo">
            <a:extLst>
              <a:ext uri="{FF2B5EF4-FFF2-40B4-BE49-F238E27FC236}">
                <a16:creationId xmlns:a16="http://schemas.microsoft.com/office/drawing/2014/main" id="{B4E26B1A-146A-3825-A5BA-FD89D50EB413}"/>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03009" y="5459245"/>
            <a:ext cx="2076450" cy="115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492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0" descr="DHL-logo | 3DPRINTUK">
            <a:extLst>
              <a:ext uri="{FF2B5EF4-FFF2-40B4-BE49-F238E27FC236}">
                <a16:creationId xmlns:a16="http://schemas.microsoft.com/office/drawing/2014/main" id="{6B10B2CF-D8A3-2DED-DBC0-066D78EE3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74157" y="5794625"/>
            <a:ext cx="1917843" cy="106337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2F85D6DB-6AD3-D6C9-480E-828CC5766486}"/>
              </a:ext>
            </a:extLst>
          </p:cNvPr>
          <p:cNvSpPr txBox="1"/>
          <p:nvPr/>
        </p:nvSpPr>
        <p:spPr>
          <a:xfrm>
            <a:off x="1977774" y="329988"/>
            <a:ext cx="6102848" cy="461665"/>
          </a:xfrm>
          <a:prstGeom prst="rect">
            <a:avLst/>
          </a:prstGeom>
          <a:noFill/>
        </p:spPr>
        <p:txBody>
          <a:bodyPr wrap="square">
            <a:spAutoFit/>
          </a:bodyPr>
          <a:lstStyle/>
          <a:p>
            <a:pPr algn="ctr"/>
            <a:r>
              <a:rPr lang="en-GB" sz="2400" b="1" i="0" dirty="0">
                <a:solidFill>
                  <a:srgbClr val="D10C3D"/>
                </a:solidFill>
                <a:effectLst/>
                <a:latin typeface="Montserrat" panose="00000500000000000000" pitchFamily="2" charset="0"/>
              </a:rPr>
              <a:t>2023 Sponsorship Options</a:t>
            </a:r>
          </a:p>
        </p:txBody>
      </p:sp>
      <p:pic>
        <p:nvPicPr>
          <p:cNvPr id="10" name="Picture 9">
            <a:extLst>
              <a:ext uri="{FF2B5EF4-FFF2-40B4-BE49-F238E27FC236}">
                <a16:creationId xmlns:a16="http://schemas.microsoft.com/office/drawing/2014/main" id="{4A419E19-B10C-F9AC-A660-7F1B1EB69C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8748" y="332372"/>
            <a:ext cx="2132396" cy="213059"/>
          </a:xfrm>
          <a:prstGeom prst="rect">
            <a:avLst/>
          </a:prstGeom>
        </p:spPr>
      </p:pic>
      <p:sp>
        <p:nvSpPr>
          <p:cNvPr id="12" name="TextBox 11">
            <a:extLst>
              <a:ext uri="{FF2B5EF4-FFF2-40B4-BE49-F238E27FC236}">
                <a16:creationId xmlns:a16="http://schemas.microsoft.com/office/drawing/2014/main" id="{CBCF1AE6-E59A-CEE2-4B95-08C6E8492B47}"/>
              </a:ext>
            </a:extLst>
          </p:cNvPr>
          <p:cNvSpPr txBox="1"/>
          <p:nvPr/>
        </p:nvSpPr>
        <p:spPr>
          <a:xfrm>
            <a:off x="544528" y="715900"/>
            <a:ext cx="8969341" cy="4555093"/>
          </a:xfrm>
          <a:prstGeom prst="rect">
            <a:avLst/>
          </a:prstGeom>
          <a:noFill/>
        </p:spPr>
        <p:txBody>
          <a:bodyPr wrap="square">
            <a:spAutoFit/>
          </a:bodyPr>
          <a:lstStyle/>
          <a:p>
            <a:endParaRPr lang="en-US" sz="1800" dirty="0">
              <a:effectLst/>
              <a:latin typeface="Montserrat" panose="00000500000000000000" pitchFamily="2" charset="0"/>
              <a:ea typeface="Calibri" panose="020F0502020204030204" pitchFamily="34" charset="0"/>
            </a:endParaRPr>
          </a:p>
          <a:p>
            <a:r>
              <a:rPr lang="en-US" sz="1800" dirty="0">
                <a:effectLst/>
                <a:latin typeface="Montserrat" panose="00000500000000000000" pitchFamily="2" charset="0"/>
                <a:ea typeface="Calibri" panose="020F0502020204030204" pitchFamily="34" charset="0"/>
              </a:rPr>
              <a:t>Having looked at the remaining sponsorship options available for DHL we would suggest going for the speaking and potentially the bag sponsorship option to </a:t>
            </a:r>
            <a:r>
              <a:rPr lang="en-US" sz="1800" dirty="0" err="1">
                <a:effectLst/>
                <a:latin typeface="Montserrat" panose="00000500000000000000" pitchFamily="2" charset="0"/>
                <a:ea typeface="Calibri" panose="020F0502020204030204" pitchFamily="34" charset="0"/>
              </a:rPr>
              <a:t>maximise</a:t>
            </a:r>
            <a:r>
              <a:rPr lang="en-US" sz="1800" dirty="0">
                <a:effectLst/>
                <a:latin typeface="Montserrat" panose="00000500000000000000" pitchFamily="2" charset="0"/>
                <a:ea typeface="Calibri" panose="020F0502020204030204" pitchFamily="34" charset="0"/>
              </a:rPr>
              <a:t> your brand exposure and lead generation. </a:t>
            </a:r>
            <a:endParaRPr lang="en-GB" sz="1800" dirty="0">
              <a:effectLst/>
              <a:latin typeface="Montserrat" panose="00000500000000000000" pitchFamily="2" charset="0"/>
              <a:ea typeface="Calibri" panose="020F0502020204030204" pitchFamily="34" charset="0"/>
            </a:endParaRPr>
          </a:p>
          <a:p>
            <a:r>
              <a:rPr lang="en-US" sz="1800" dirty="0">
                <a:effectLst/>
                <a:latin typeface="Montserrat" panose="00000500000000000000" pitchFamily="2" charset="0"/>
                <a:ea typeface="Calibri" panose="020F0502020204030204" pitchFamily="34" charset="0"/>
              </a:rPr>
              <a:t> </a:t>
            </a:r>
            <a:endParaRPr lang="en-GB" sz="1800" b="1" dirty="0">
              <a:effectLst/>
              <a:ea typeface="Calibri" panose="020F0502020204030204" pitchFamily="34" charset="0"/>
            </a:endParaRPr>
          </a:p>
          <a:p>
            <a:r>
              <a:rPr lang="en-US" sz="1400" b="1" u="sng" dirty="0">
                <a:effectLst/>
                <a:latin typeface="Montserrat" panose="00000500000000000000" pitchFamily="2" charset="0"/>
                <a:ea typeface="Calibri" panose="020F0502020204030204" pitchFamily="34" charset="0"/>
              </a:rPr>
              <a:t>Speaking slot includes:</a:t>
            </a:r>
            <a:endParaRPr lang="en-GB" sz="1400" b="1" u="sng" dirty="0">
              <a:effectLst/>
              <a:latin typeface="Montserrat" panose="00000500000000000000" pitchFamily="2"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1400" dirty="0">
                <a:effectLst/>
                <a:latin typeface="Montserrat" panose="00000500000000000000" pitchFamily="2" charset="0"/>
                <a:ea typeface="Times New Roman" panose="02020603050405020304" pitchFamily="18" charset="0"/>
              </a:rPr>
              <a:t>Naming rights to session</a:t>
            </a:r>
            <a:endParaRPr lang="en-GB" sz="1400" dirty="0">
              <a:effectLst/>
              <a:latin typeface="Montserrat" panose="00000500000000000000" pitchFamily="2"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1400" dirty="0">
                <a:effectLst/>
                <a:latin typeface="Montserrat" panose="00000500000000000000" pitchFamily="2" charset="0"/>
                <a:ea typeface="Times New Roman" panose="02020603050405020304" pitchFamily="18" charset="0"/>
              </a:rPr>
              <a:t>30 minute speaking slot (work with conference team on the theme of the session )</a:t>
            </a:r>
            <a:endParaRPr lang="en-GB" sz="1400" dirty="0">
              <a:effectLst/>
              <a:latin typeface="Montserrat" panose="00000500000000000000" pitchFamily="2"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1400" dirty="0">
                <a:effectLst/>
                <a:latin typeface="Montserrat" panose="00000500000000000000" pitchFamily="2" charset="0"/>
                <a:ea typeface="Times New Roman" panose="02020603050405020304" pitchFamily="18" charset="0"/>
              </a:rPr>
              <a:t>Spotlight in the Show preview sent to over 40 media partners </a:t>
            </a:r>
            <a:endParaRPr lang="en-GB" sz="1400" dirty="0">
              <a:effectLst/>
              <a:latin typeface="Montserrat" panose="00000500000000000000" pitchFamily="2"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1400" dirty="0">
                <a:effectLst/>
                <a:latin typeface="Montserrat" panose="00000500000000000000" pitchFamily="2" charset="0"/>
                <a:ea typeface="Times New Roman" panose="02020603050405020304" pitchFamily="18" charset="0"/>
              </a:rPr>
              <a:t>Enhanced profile in the AXL newsletter </a:t>
            </a:r>
            <a:endParaRPr lang="en-GB" sz="1400" dirty="0">
              <a:effectLst/>
              <a:latin typeface="Montserrat" panose="00000500000000000000" pitchFamily="2"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1400" dirty="0">
                <a:effectLst/>
                <a:latin typeface="Montserrat" panose="00000500000000000000" pitchFamily="2" charset="0"/>
                <a:ea typeface="Times New Roman" panose="02020603050405020304" pitchFamily="18" charset="0"/>
              </a:rPr>
              <a:t>2 x social media post </a:t>
            </a:r>
            <a:endParaRPr lang="en-GB" sz="1400" dirty="0">
              <a:effectLst/>
              <a:latin typeface="Montserrat" panose="00000500000000000000" pitchFamily="2"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1400" dirty="0">
                <a:effectLst/>
                <a:latin typeface="Montserrat" panose="00000500000000000000" pitchFamily="2" charset="0"/>
                <a:ea typeface="Times New Roman" panose="02020603050405020304" pitchFamily="18" charset="0"/>
              </a:rPr>
              <a:t>Horizontal banner on AXL website</a:t>
            </a:r>
            <a:endParaRPr lang="en-GB" sz="1400" dirty="0">
              <a:effectLst/>
              <a:latin typeface="Montserrat" panose="00000500000000000000" pitchFamily="2"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1400" dirty="0">
                <a:effectLst/>
                <a:latin typeface="Montserrat" panose="00000500000000000000" pitchFamily="2" charset="0"/>
                <a:ea typeface="Times New Roman" panose="02020603050405020304" pitchFamily="18" charset="0"/>
              </a:rPr>
              <a:t>E-shot to global database</a:t>
            </a:r>
            <a:endParaRPr lang="en-GB" sz="1400" dirty="0">
              <a:effectLst/>
              <a:latin typeface="Montserrat" panose="00000500000000000000" pitchFamily="2"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1400" dirty="0">
                <a:effectLst/>
                <a:latin typeface="Montserrat" panose="00000500000000000000" pitchFamily="2" charset="0"/>
                <a:ea typeface="Times New Roman" panose="02020603050405020304" pitchFamily="18" charset="0"/>
              </a:rPr>
              <a:t>Data of the delegates that attend your conference session (opt-ins)</a:t>
            </a:r>
            <a:endParaRPr lang="en-GB" sz="1400" dirty="0">
              <a:effectLst/>
              <a:latin typeface="Montserrat" panose="00000500000000000000" pitchFamily="2"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1400" dirty="0">
                <a:effectLst/>
                <a:latin typeface="Montserrat" panose="00000500000000000000" pitchFamily="2" charset="0"/>
                <a:ea typeface="Times New Roman" panose="02020603050405020304" pitchFamily="18" charset="0"/>
              </a:rPr>
              <a:t>Bespoke invite created inviting target audience to session</a:t>
            </a:r>
            <a:endParaRPr lang="en-GB" sz="1400" dirty="0">
              <a:effectLst/>
              <a:latin typeface="Montserrat" panose="00000500000000000000" pitchFamily="2"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1400" dirty="0">
                <a:effectLst/>
                <a:latin typeface="Montserrat" panose="00000500000000000000" pitchFamily="2" charset="0"/>
                <a:ea typeface="Times New Roman" panose="02020603050405020304" pitchFamily="18" charset="0"/>
              </a:rPr>
              <a:t>Free guest passes for invited guest to conference</a:t>
            </a:r>
            <a:endParaRPr lang="en-GB" sz="1400" dirty="0">
              <a:effectLst/>
              <a:latin typeface="Montserrat" panose="00000500000000000000" pitchFamily="2"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US" sz="1400" b="1" dirty="0">
                <a:effectLst/>
                <a:latin typeface="Montserrat" panose="00000500000000000000" pitchFamily="2" charset="0"/>
                <a:ea typeface="Times New Roman" panose="02020603050405020304" pitchFamily="18" charset="0"/>
              </a:rPr>
              <a:t>€6,000</a:t>
            </a:r>
            <a:endParaRPr lang="en-GB" sz="1400" b="1" dirty="0">
              <a:effectLst/>
              <a:latin typeface="Montserrat" panose="00000500000000000000" pitchFamily="2" charset="0"/>
              <a:ea typeface="Calibri" panose="020F0502020204030204" pitchFamily="34" charset="0"/>
            </a:endParaRPr>
          </a:p>
          <a:p>
            <a:r>
              <a:rPr lang="en-US" sz="1400" dirty="0">
                <a:effectLst/>
                <a:latin typeface="Times New Roman" panose="02020603050405020304" pitchFamily="18" charset="0"/>
                <a:ea typeface="Calibri" panose="020F0502020204030204" pitchFamily="34" charset="0"/>
              </a:rPr>
              <a:t> </a:t>
            </a:r>
            <a:endParaRPr lang="en-GB" sz="1400" dirty="0">
              <a:effectLst/>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Calibri" panose="020F0502020204030204" pitchFamily="34" charset="0"/>
              </a:rPr>
              <a:t> </a:t>
            </a:r>
            <a:endParaRPr lang="en-GB" sz="1800" dirty="0">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2DC727E2-3C84-5000-76CF-2E3762C26D9C}"/>
              </a:ext>
            </a:extLst>
          </p:cNvPr>
          <p:cNvSpPr txBox="1"/>
          <p:nvPr/>
        </p:nvSpPr>
        <p:spPr>
          <a:xfrm>
            <a:off x="544528" y="4927574"/>
            <a:ext cx="6102848" cy="1600438"/>
          </a:xfrm>
          <a:prstGeom prst="rect">
            <a:avLst/>
          </a:prstGeom>
          <a:noFill/>
        </p:spPr>
        <p:txBody>
          <a:bodyPr wrap="square">
            <a:spAutoFit/>
          </a:bodyPr>
          <a:lstStyle/>
          <a:p>
            <a:pPr>
              <a:buSzPts val="1000"/>
              <a:tabLst>
                <a:tab pos="457200" algn="l"/>
              </a:tabLst>
            </a:pPr>
            <a:r>
              <a:rPr lang="en-US" sz="1400" b="1" u="sng" dirty="0">
                <a:latin typeface="Montserrat" panose="00000500000000000000" pitchFamily="2" charset="0"/>
              </a:rPr>
              <a:t>Bar Sponsorship:</a:t>
            </a:r>
            <a:endParaRPr lang="en-GB" sz="1400" b="1" u="sng" dirty="0">
              <a:latin typeface="Montserrat" panose="00000500000000000000" pitchFamily="2" charset="0"/>
            </a:endParaRPr>
          </a:p>
          <a:p>
            <a:pPr marL="285750" indent="-285750" fontAlgn="base">
              <a:buFont typeface="Arial" panose="020B0604020202020204" pitchFamily="34" charset="0"/>
              <a:buChar char="•"/>
            </a:pPr>
            <a:r>
              <a:rPr lang="en-US" sz="1400" dirty="0">
                <a:latin typeface="Montserrat" panose="00000500000000000000" pitchFamily="2" charset="0"/>
              </a:rPr>
              <a:t>A unique opportunity to provide your logo and branding in the networking bar, alongside the opportunity to distribute sales and marketing material or even have a signature drink.</a:t>
            </a:r>
          </a:p>
          <a:p>
            <a:pPr marL="285750" indent="-285750" fontAlgn="base">
              <a:buFont typeface="Arial" panose="020B0604020202020204" pitchFamily="34" charset="0"/>
              <a:buChar char="•"/>
            </a:pPr>
            <a:r>
              <a:rPr lang="en-US" sz="1400" dirty="0">
                <a:latin typeface="Montserrat" panose="00000500000000000000" pitchFamily="2" charset="0"/>
              </a:rPr>
              <a:t>A great way to showcase your brand to senior decision-makers, and have a space to bring your best clients</a:t>
            </a:r>
            <a:endParaRPr lang="en-GB" sz="1400" dirty="0">
              <a:latin typeface="Montserrat" panose="00000500000000000000" pitchFamily="2" charset="0"/>
            </a:endParaRPr>
          </a:p>
          <a:p>
            <a:pPr marL="342900" indent="-342900">
              <a:buSzPts val="1000"/>
              <a:buFont typeface="Symbol" panose="05050102010706020507" pitchFamily="18" charset="2"/>
              <a:buChar char=""/>
              <a:tabLst>
                <a:tab pos="457200" algn="l"/>
              </a:tabLst>
            </a:pPr>
            <a:r>
              <a:rPr lang="en-US" sz="1400" b="1" dirty="0">
                <a:latin typeface="Montserrat" panose="00000500000000000000" pitchFamily="2" charset="0"/>
              </a:rPr>
              <a:t>€20,000 </a:t>
            </a:r>
            <a:endParaRPr lang="en-GB" sz="1400" b="1" dirty="0">
              <a:latin typeface="Montserrat" panose="00000500000000000000" pitchFamily="2" charset="0"/>
            </a:endParaRPr>
          </a:p>
        </p:txBody>
      </p:sp>
    </p:spTree>
    <p:extLst>
      <p:ext uri="{BB962C8B-B14F-4D97-AF65-F5344CB8AC3E}">
        <p14:creationId xmlns:p14="http://schemas.microsoft.com/office/powerpoint/2010/main" val="3528074695"/>
      </p:ext>
    </p:extLst>
  </p:cSld>
  <p:clrMapOvr>
    <a:masterClrMapping/>
  </p:clrMapOvr>
</p:sld>
</file>

<file path=ppt/theme/theme1.xml><?xml version="1.0" encoding="utf-8"?>
<a:theme xmlns:a="http://schemas.openxmlformats.org/drawingml/2006/main" name="Facet">
  <a:themeElements>
    <a:clrScheme name="Custom 1">
      <a:dk1>
        <a:sysClr val="windowText" lastClr="000000"/>
      </a:dk1>
      <a:lt1>
        <a:sysClr val="window" lastClr="FFFFFF"/>
      </a:lt1>
      <a:dk2>
        <a:srgbClr val="2C3C43"/>
      </a:dk2>
      <a:lt2>
        <a:srgbClr val="EBEBEB"/>
      </a:lt2>
      <a:accent1>
        <a:srgbClr val="C00000"/>
      </a:accent1>
      <a:accent2>
        <a:srgbClr val="FF0000"/>
      </a:accent2>
      <a:accent3>
        <a:srgbClr val="000000"/>
      </a:accent3>
      <a:accent4>
        <a:srgbClr val="C00000"/>
      </a:accent4>
      <a:accent5>
        <a:srgbClr val="C42F1A"/>
      </a:accent5>
      <a:accent6>
        <a:srgbClr val="FF0000"/>
      </a:accent6>
      <a:hlink>
        <a:srgbClr val="C00000"/>
      </a:hlink>
      <a:folHlink>
        <a:srgbClr val="00000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992</Words>
  <Application>Microsoft Office PowerPoint</Application>
  <PresentationFormat>Widescreen</PresentationFormat>
  <Paragraphs>82</Paragraphs>
  <Slides>7</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vt:i4>
      </vt:variant>
    </vt:vector>
  </HeadingPairs>
  <TitlesOfParts>
    <vt:vector size="18" baseType="lpstr">
      <vt:lpstr>-apple-system</vt:lpstr>
      <vt:lpstr>Arial</vt:lpstr>
      <vt:lpstr>Calibri</vt:lpstr>
      <vt:lpstr>Montserrat</vt:lpstr>
      <vt:lpstr>Symbol</vt:lpstr>
      <vt:lpstr>Times New Roman</vt:lpstr>
      <vt:lpstr>Trebuchet MS</vt:lpstr>
      <vt:lpstr>Wingdings</vt:lpstr>
      <vt:lpstr>Wingdings 3</vt:lpstr>
      <vt:lpstr>Work Sans</vt:lpstr>
      <vt:lpstr>Facet</vt:lpstr>
      <vt:lpstr>PowerPoint Presentation</vt:lpstr>
      <vt:lpstr>Visitor Statistics and Testimonials</vt:lpstr>
      <vt:lpstr>PowerPoint Presentation</vt:lpstr>
      <vt:lpstr>PowerPoint Presentation</vt:lpstr>
      <vt:lpstr>Why attend AntwerpXL?</vt:lpstr>
      <vt:lpstr>Current exhibitors / sponsors  Be seen alongside some of the best suppliers in the breakbulk and project cargo industry including: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Rikki Bhachu</dc:creator>
  <cp:lastModifiedBy>Miglė / Autarė</cp:lastModifiedBy>
  <cp:revision>53</cp:revision>
  <dcterms:created xsi:type="dcterms:W3CDTF">2020-10-30T15:47:18Z</dcterms:created>
  <dcterms:modified xsi:type="dcterms:W3CDTF">2023-01-27T07:22:49Z</dcterms:modified>
</cp:coreProperties>
</file>